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ustom.xml" ContentType="application/vnd.openxmlformats-officedocument.custom-properties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slideLayouts/slideLayout16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660" r:id="rId1"/>
    <p:sldMasterId id="2147483686" r:id="rId2"/>
  </p:sldMasterIdLst>
  <p:notesMasterIdLst>
    <p:notesMasterId r:id="rId26"/>
  </p:notesMasterIdLst>
  <p:handoutMasterIdLst>
    <p:handoutMasterId r:id="rId27"/>
  </p:handoutMasterIdLst>
  <p:sldIdLst>
    <p:sldId id="1555" r:id="rId3"/>
    <p:sldId id="1582" r:id="rId4"/>
    <p:sldId id="1606" r:id="rId5"/>
    <p:sldId id="1584" r:id="rId6"/>
    <p:sldId id="1578" r:id="rId7"/>
    <p:sldId id="1599" r:id="rId8"/>
    <p:sldId id="1600" r:id="rId9"/>
    <p:sldId id="1601" r:id="rId10"/>
    <p:sldId id="1602" r:id="rId11"/>
    <p:sldId id="1603" r:id="rId12"/>
    <p:sldId id="1604" r:id="rId13"/>
    <p:sldId id="1595" r:id="rId14"/>
    <p:sldId id="1583" r:id="rId15"/>
    <p:sldId id="1587" r:id="rId16"/>
    <p:sldId id="1588" r:id="rId17"/>
    <p:sldId id="1585" r:id="rId18"/>
    <p:sldId id="1589" r:id="rId19"/>
    <p:sldId id="1608" r:id="rId20"/>
    <p:sldId id="1590" r:id="rId21"/>
    <p:sldId id="1609" r:id="rId22"/>
    <p:sldId id="1592" r:id="rId23"/>
    <p:sldId id="1591" r:id="rId24"/>
    <p:sldId id="1605" r:id="rId25"/>
  </p:sldIdLst>
  <p:sldSz cx="9906000" cy="6858000" type="A4"/>
  <p:notesSz cx="6745288" cy="9882188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1600" b="1" kern="1200">
        <a:solidFill>
          <a:schemeClr val="bg1"/>
        </a:solidFill>
        <a:latin typeface="Calibri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1600" b="1" kern="1200">
        <a:solidFill>
          <a:schemeClr val="bg1"/>
        </a:solidFill>
        <a:latin typeface="Calibri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1600" b="1" kern="1200">
        <a:solidFill>
          <a:schemeClr val="bg1"/>
        </a:solidFill>
        <a:latin typeface="Calibri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1600" b="1" kern="1200">
        <a:solidFill>
          <a:schemeClr val="bg1"/>
        </a:solidFill>
        <a:latin typeface="Calibri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1600" b="1" kern="1200">
        <a:solidFill>
          <a:schemeClr val="bg1"/>
        </a:solidFill>
        <a:latin typeface="Calibri" pitchFamily="34" charset="0"/>
        <a:ea typeface="+mn-ea"/>
        <a:cs typeface="+mn-cs"/>
      </a:defRPr>
    </a:lvl5pPr>
    <a:lvl6pPr marL="2286000" algn="l" defTabSz="914400" rtl="0" eaLnBrk="1" latinLnBrk="0" hangingPunct="1">
      <a:defRPr sz="1600" b="1" kern="1200">
        <a:solidFill>
          <a:schemeClr val="bg1"/>
        </a:solidFill>
        <a:latin typeface="Calibri" pitchFamily="34" charset="0"/>
        <a:ea typeface="+mn-ea"/>
        <a:cs typeface="+mn-cs"/>
      </a:defRPr>
    </a:lvl6pPr>
    <a:lvl7pPr marL="2743200" algn="l" defTabSz="914400" rtl="0" eaLnBrk="1" latinLnBrk="0" hangingPunct="1">
      <a:defRPr sz="1600" b="1" kern="1200">
        <a:solidFill>
          <a:schemeClr val="bg1"/>
        </a:solidFill>
        <a:latin typeface="Calibri" pitchFamily="34" charset="0"/>
        <a:ea typeface="+mn-ea"/>
        <a:cs typeface="+mn-cs"/>
      </a:defRPr>
    </a:lvl7pPr>
    <a:lvl8pPr marL="3200400" algn="l" defTabSz="914400" rtl="0" eaLnBrk="1" latinLnBrk="0" hangingPunct="1">
      <a:defRPr sz="1600" b="1" kern="1200">
        <a:solidFill>
          <a:schemeClr val="bg1"/>
        </a:solidFill>
        <a:latin typeface="Calibri" pitchFamily="34" charset="0"/>
        <a:ea typeface="+mn-ea"/>
        <a:cs typeface="+mn-cs"/>
      </a:defRPr>
    </a:lvl8pPr>
    <a:lvl9pPr marL="3657600" algn="l" defTabSz="914400" rtl="0" eaLnBrk="1" latinLnBrk="0" hangingPunct="1">
      <a:defRPr sz="1600" b="1" kern="1200">
        <a:solidFill>
          <a:schemeClr val="bg1"/>
        </a:solidFill>
        <a:latin typeface="Calibri" pitchFamily="34" charset="0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800">
          <p15:clr>
            <a:srgbClr val="A4A3A4"/>
          </p15:clr>
        </p15:guide>
        <p15:guide id="2" orient="horz" pos="532">
          <p15:clr>
            <a:srgbClr val="A4A3A4"/>
          </p15:clr>
        </p15:guide>
        <p15:guide id="3" orient="horz" pos="2481">
          <p15:clr>
            <a:srgbClr val="A4A3A4"/>
          </p15:clr>
        </p15:guide>
        <p15:guide id="4" orient="horz" pos="3643">
          <p15:clr>
            <a:srgbClr val="A4A3A4"/>
          </p15:clr>
        </p15:guide>
        <p15:guide id="5" orient="horz" pos="4165">
          <p15:clr>
            <a:srgbClr val="A4A3A4"/>
          </p15:clr>
        </p15:guide>
        <p15:guide id="6" orient="horz" pos="3943">
          <p15:clr>
            <a:srgbClr val="A4A3A4"/>
          </p15:clr>
        </p15:guide>
        <p15:guide id="7" orient="horz" pos="1844">
          <p15:clr>
            <a:srgbClr val="A4A3A4"/>
          </p15:clr>
        </p15:guide>
        <p15:guide id="8" orient="horz" pos="2887">
          <p15:clr>
            <a:srgbClr val="A4A3A4"/>
          </p15:clr>
        </p15:guide>
        <p15:guide id="9" pos="229">
          <p15:clr>
            <a:srgbClr val="A4A3A4"/>
          </p15:clr>
        </p15:guide>
        <p15:guide id="10" pos="6035">
          <p15:clr>
            <a:srgbClr val="A4A3A4"/>
          </p15:clr>
        </p15:guide>
        <p15:guide id="11" pos="1531">
          <p15:clr>
            <a:srgbClr val="A4A3A4"/>
          </p15:clr>
        </p15:guide>
        <p15:guide id="12" pos="2948">
          <p15:clr>
            <a:srgbClr val="A4A3A4"/>
          </p15:clr>
        </p15:guide>
        <p15:guide id="13" pos="3250">
          <p15:clr>
            <a:srgbClr val="A4A3A4"/>
          </p15:clr>
        </p15:guide>
        <p15:guide id="14" pos="5126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3112">
          <p15:clr>
            <a:srgbClr val="A4A3A4"/>
          </p15:clr>
        </p15:guide>
        <p15:guide id="2" pos="212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clrMru>
    <a:srgbClr val="C0C0C0"/>
    <a:srgbClr val="255B89"/>
    <a:srgbClr val="5E5E5E"/>
    <a:srgbClr val="FFFFFF"/>
    <a:srgbClr val="5F6062"/>
    <a:srgbClr val="5E5F61"/>
    <a:srgbClr val="00D0FA"/>
    <a:srgbClr val="7E7F82"/>
    <a:srgbClr val="00A0C2"/>
    <a:srgbClr val="AAAAAC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252" autoAdjust="0"/>
    <p:restoredTop sz="95018" autoAdjust="0"/>
  </p:normalViewPr>
  <p:slideViewPr>
    <p:cSldViewPr snapToGrid="0" snapToObjects="1">
      <p:cViewPr>
        <p:scale>
          <a:sx n="66" d="100"/>
          <a:sy n="66" d="100"/>
        </p:scale>
        <p:origin x="-1863" y="-600"/>
      </p:cViewPr>
      <p:guideLst>
        <p:guide orient="horz" pos="800"/>
        <p:guide orient="horz" pos="532"/>
        <p:guide orient="horz" pos="2481"/>
        <p:guide orient="horz" pos="3643"/>
        <p:guide orient="horz" pos="4165"/>
        <p:guide orient="horz" pos="3943"/>
        <p:guide orient="horz" pos="1844"/>
        <p:guide orient="horz" pos="2887"/>
        <p:guide pos="229"/>
        <p:guide pos="6035"/>
        <p:guide pos="1531"/>
        <p:guide pos="2948"/>
        <p:guide pos="3250"/>
        <p:guide pos="512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75" d="100"/>
        <a:sy n="7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 showGuides="1">
      <p:cViewPr varScale="1">
        <p:scale>
          <a:sx n="62" d="100"/>
          <a:sy n="62" d="100"/>
        </p:scale>
        <p:origin x="3366" y="90"/>
      </p:cViewPr>
      <p:guideLst>
        <p:guide orient="horz" pos="3112"/>
        <p:guide pos="2124"/>
      </p:guideLst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6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5" y="7"/>
            <a:ext cx="2922532" cy="494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613" tIns="46305" rIns="92613" bIns="46305" numCol="1" anchor="t" anchorCtr="0" compatLnSpc="1">
            <a:prstTxWarp prst="textNoShape">
              <a:avLst/>
            </a:prstTxWarp>
          </a:bodyPr>
          <a:lstStyle>
            <a:lvl1pPr>
              <a:defRPr sz="1200" b="0">
                <a:solidFill>
                  <a:schemeClr val="tx1"/>
                </a:solidFill>
                <a:latin typeface="Franklin Gothic Book" pitchFamily="34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79565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21170" y="7"/>
            <a:ext cx="2922532" cy="494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613" tIns="46305" rIns="92613" bIns="46305" numCol="1" anchor="t" anchorCtr="0" compatLnSpc="1">
            <a:prstTxWarp prst="textNoShape">
              <a:avLst/>
            </a:prstTxWarp>
          </a:bodyPr>
          <a:lstStyle>
            <a:lvl1pPr algn="r">
              <a:defRPr sz="1200" b="0">
                <a:solidFill>
                  <a:schemeClr val="tx1"/>
                </a:solidFill>
                <a:latin typeface="Franklin Gothic Book" pitchFamily="34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79565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5" y="9386179"/>
            <a:ext cx="2922532" cy="494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613" tIns="46305" rIns="92613" bIns="46305" numCol="1" anchor="b" anchorCtr="0" compatLnSpc="1">
            <a:prstTxWarp prst="textNoShape">
              <a:avLst/>
            </a:prstTxWarp>
          </a:bodyPr>
          <a:lstStyle>
            <a:lvl1pPr>
              <a:defRPr sz="1200" b="0">
                <a:solidFill>
                  <a:schemeClr val="tx1"/>
                </a:solidFill>
                <a:latin typeface="Franklin Gothic Book" pitchFamily="34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79565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21170" y="9386179"/>
            <a:ext cx="2922532" cy="494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613" tIns="46305" rIns="92613" bIns="46305" numCol="1" anchor="b" anchorCtr="0" compatLnSpc="1">
            <a:prstTxWarp prst="textNoShape">
              <a:avLst/>
            </a:prstTxWarp>
          </a:bodyPr>
          <a:lstStyle>
            <a:lvl1pPr algn="r">
              <a:defRPr sz="1200" b="0">
                <a:solidFill>
                  <a:schemeClr val="tx1"/>
                </a:solidFill>
                <a:latin typeface="Franklin Gothic Book" pitchFamily="34" charset="0"/>
              </a:defRPr>
            </a:lvl1pPr>
          </a:lstStyle>
          <a:p>
            <a:pPr>
              <a:defRPr/>
            </a:pPr>
            <a:fld id="{369E65E9-D349-4F4E-88CB-74007E5F286D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="" xmlns:p14="http://schemas.microsoft.com/office/powerpoint/2010/main" val="311702237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5" y="7"/>
            <a:ext cx="2922532" cy="494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613" tIns="46305" rIns="92613" bIns="46305" numCol="1" anchor="t" anchorCtr="0" compatLnSpc="1">
            <a:prstTxWarp prst="textNoShape">
              <a:avLst/>
            </a:prstTxWarp>
          </a:bodyPr>
          <a:lstStyle>
            <a:lvl1pPr>
              <a:defRPr sz="1200" b="0">
                <a:solidFill>
                  <a:schemeClr val="tx1"/>
                </a:solidFill>
                <a:latin typeface="Franklin Gothic Book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21170" y="7"/>
            <a:ext cx="2922532" cy="494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613" tIns="46305" rIns="92613" bIns="46305" numCol="1" anchor="t" anchorCtr="0" compatLnSpc="1">
            <a:prstTxWarp prst="textNoShape">
              <a:avLst/>
            </a:prstTxWarp>
          </a:bodyPr>
          <a:lstStyle>
            <a:lvl1pPr algn="r">
              <a:defRPr sz="1200" b="0">
                <a:solidFill>
                  <a:schemeClr val="tx1"/>
                </a:solidFill>
                <a:latin typeface="Franklin Gothic Book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2662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701675" y="742950"/>
            <a:ext cx="5346700" cy="370363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34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3573" y="4693891"/>
            <a:ext cx="5398145" cy="4446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613" tIns="46305" rIns="92613" bIns="4630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1434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5" y="9386179"/>
            <a:ext cx="2922532" cy="494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613" tIns="46305" rIns="92613" bIns="46305" numCol="1" anchor="b" anchorCtr="0" compatLnSpc="1">
            <a:prstTxWarp prst="textNoShape">
              <a:avLst/>
            </a:prstTxWarp>
          </a:bodyPr>
          <a:lstStyle>
            <a:lvl1pPr>
              <a:defRPr sz="1200" b="0">
                <a:solidFill>
                  <a:schemeClr val="tx1"/>
                </a:solidFill>
                <a:latin typeface="Franklin Gothic Book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434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21170" y="9386179"/>
            <a:ext cx="2922532" cy="494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613" tIns="46305" rIns="92613" bIns="46305" numCol="1" anchor="b" anchorCtr="0" compatLnSpc="1">
            <a:prstTxWarp prst="textNoShape">
              <a:avLst/>
            </a:prstTxWarp>
          </a:bodyPr>
          <a:lstStyle>
            <a:lvl1pPr algn="r">
              <a:defRPr sz="1200" b="0">
                <a:solidFill>
                  <a:schemeClr val="tx1"/>
                </a:solidFill>
                <a:latin typeface="Franklin Gothic Book" pitchFamily="34" charset="0"/>
              </a:defRPr>
            </a:lvl1pPr>
          </a:lstStyle>
          <a:p>
            <a:pPr>
              <a:defRPr/>
            </a:pPr>
            <a:fld id="{3D903227-8B06-43CF-BEBF-9FBD2BF1646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12703794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Franklin Gothic Book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Franklin Gothic Book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Franklin Gothic Book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Franklin Gothic Book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Franklin Gothic Book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D903227-8B06-43CF-BEBF-9FBD2BF1646F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1001810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D903227-8B06-43CF-BEBF-9FBD2BF1646F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2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1001810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D903227-8B06-43CF-BEBF-9FBD2BF1646F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15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1001810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D903227-8B06-43CF-BEBF-9FBD2BF1646F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18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1001810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://upload.wikimedia.org/wikipedia/commons/8/82/The_Gherkin_close-up_-_geograph.org.uk_-_1705158.jp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-48" r="44153" b="49268"/>
          <a:stretch/>
        </p:blipFill>
        <p:spPr bwMode="auto">
          <a:xfrm>
            <a:off x="176982" y="208860"/>
            <a:ext cx="9567093" cy="651261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 userDrawn="1"/>
        </p:nvSpPr>
        <p:spPr bwMode="auto">
          <a:xfrm>
            <a:off x="0" y="0"/>
            <a:ext cx="4063999" cy="6858000"/>
          </a:xfrm>
          <a:prstGeom prst="rect">
            <a:avLst/>
          </a:prstGeom>
          <a:solidFill>
            <a:schemeClr val="bg1">
              <a:alpha val="90000"/>
            </a:schemeClr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endParaRPr lang="en-US" dirty="0" smtClean="0">
              <a:solidFill>
                <a:srgbClr val="FFFFFF"/>
              </a:solidFill>
            </a:endParaRPr>
          </a:p>
        </p:txBody>
      </p:sp>
      <p:sp>
        <p:nvSpPr>
          <p:cNvPr id="7" name="Slide Number Placeholder 8"/>
          <p:cNvSpPr txBox="1">
            <a:spLocks/>
          </p:cNvSpPr>
          <p:nvPr userDrawn="1"/>
        </p:nvSpPr>
        <p:spPr>
          <a:xfrm>
            <a:off x="7432675" y="6356350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050" b="0" i="0" kern="1200">
                <a:solidFill>
                  <a:schemeClr val="tx1">
                    <a:tint val="75000"/>
                  </a:schemeClr>
                </a:solidFill>
                <a:latin typeface="Oswald Light"/>
                <a:ea typeface="+mn-ea"/>
                <a:cs typeface="Oswald Light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600" b="1" kern="1200">
                <a:solidFill>
                  <a:schemeClr val="bg1"/>
                </a:solidFill>
                <a:latin typeface="Calibri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600" b="1" kern="1200">
                <a:solidFill>
                  <a:schemeClr val="bg1"/>
                </a:solidFill>
                <a:latin typeface="Calibri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600" b="1" kern="1200">
                <a:solidFill>
                  <a:schemeClr val="bg1"/>
                </a:solidFill>
                <a:latin typeface="Calibri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600" b="1" kern="1200">
                <a:solidFill>
                  <a:schemeClr val="bg1"/>
                </a:solidFill>
                <a:latin typeface="Calibri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b="1" kern="1200">
                <a:solidFill>
                  <a:schemeClr val="bg1"/>
                </a:solidFill>
                <a:latin typeface="Calibri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b="1" kern="1200">
                <a:solidFill>
                  <a:schemeClr val="bg1"/>
                </a:solidFill>
                <a:latin typeface="Calibri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b="1" kern="1200">
                <a:solidFill>
                  <a:schemeClr val="bg1"/>
                </a:solidFill>
                <a:latin typeface="Calibri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b="1" kern="1200">
                <a:solidFill>
                  <a:schemeClr val="bg1"/>
                </a:solidFill>
                <a:latin typeface="Calibri" pitchFamily="34" charset="0"/>
                <a:ea typeface="+mn-ea"/>
                <a:cs typeface="+mn-cs"/>
              </a:defRPr>
            </a:lvl9pPr>
          </a:lstStyle>
          <a:p>
            <a:fld id="{BA8136C9-B6BE-8C4D-AAF9-F03C3B9A71B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8" name="Rectangle 1"/>
          <p:cNvSpPr txBox="1">
            <a:spLocks noChangeArrowheads="1"/>
          </p:cNvSpPr>
          <p:nvPr userDrawn="1"/>
        </p:nvSpPr>
        <p:spPr>
          <a:xfrm>
            <a:off x="329515" y="791658"/>
            <a:ext cx="9085952" cy="387798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/>
          <a:p>
            <a:pPr defTabSz="728663" eaLnBrk="0" hangingPunct="0">
              <a:lnSpc>
                <a:spcPct val="95000"/>
              </a:lnSpc>
              <a:defRPr/>
            </a:pPr>
            <a:r>
              <a:rPr lang="en-GB" altLang="ja-JP" sz="1800" b="0" kern="0" spc="300" dirty="0" smtClean="0">
                <a:solidFill>
                  <a:srgbClr val="255B89"/>
                </a:solidFill>
                <a:latin typeface="Garamond"/>
                <a:ea typeface="+mj-ea"/>
                <a:cs typeface="Garamond"/>
              </a:rPr>
              <a:t>PEAK-VALUED MARKET</a:t>
            </a:r>
            <a:endParaRPr lang="en-US" altLang="ja-JP" sz="1800" b="0" kern="0" spc="300" dirty="0">
              <a:solidFill>
                <a:srgbClr val="255B89"/>
              </a:solidFill>
              <a:latin typeface="Garamond"/>
              <a:ea typeface="+mj-ea"/>
              <a:cs typeface="Garamond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311254" y="2559733"/>
            <a:ext cx="3525162" cy="4109291"/>
          </a:xfrm>
          <a:prstGeom prst="rect">
            <a:avLst/>
          </a:prstGeom>
          <a:noFill/>
        </p:spPr>
        <p:txBody>
          <a:bodyPr wrap="square" lIns="0" rIns="0" numCol="1" rtlCol="0">
            <a:noAutofit/>
          </a:bodyPr>
          <a:lstStyle/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GB" sz="1800" b="0" dirty="0" smtClean="0">
                <a:solidFill>
                  <a:srgbClr val="255B89"/>
                </a:solidFill>
                <a:latin typeface="Garamond"/>
                <a:cs typeface="Garamond"/>
              </a:rPr>
              <a:t>A Growing Sector</a:t>
            </a:r>
          </a:p>
          <a:p>
            <a:pPr>
              <a:spcAft>
                <a:spcPts val="300"/>
              </a:spcAft>
              <a:buFont typeface="Arial" pitchFamily="34" charset="0"/>
              <a:buChar char="•"/>
            </a:pPr>
            <a:r>
              <a:rPr lang="en-GB" sz="1200" b="0" dirty="0" smtClean="0">
                <a:solidFill>
                  <a:srgbClr val="5F6062"/>
                </a:solidFill>
                <a:latin typeface="Garamond"/>
                <a:cs typeface="Garamond"/>
              </a:rPr>
              <a:t> The EDM sector is showing significant growth potential, due to a number of factors which :</a:t>
            </a:r>
          </a:p>
          <a:p>
            <a:pPr lvl="1">
              <a:spcAft>
                <a:spcPts val="300"/>
              </a:spcAft>
              <a:buFont typeface="Arial" pitchFamily="34" charset="0"/>
              <a:buChar char="•"/>
            </a:pPr>
            <a:r>
              <a:rPr lang="en-GB" sz="1200" b="0" dirty="0" smtClean="0">
                <a:solidFill>
                  <a:srgbClr val="5F6062"/>
                </a:solidFill>
                <a:latin typeface="Garamond"/>
                <a:cs typeface="Garamond"/>
              </a:rPr>
              <a:t> Growing assets held by the fund management industry</a:t>
            </a:r>
          </a:p>
          <a:p>
            <a:pPr lvl="1">
              <a:spcAft>
                <a:spcPts val="300"/>
              </a:spcAft>
              <a:buFont typeface="Arial" pitchFamily="34" charset="0"/>
              <a:buChar char="•"/>
            </a:pPr>
            <a:r>
              <a:rPr lang="en-GB" sz="1200" b="0" dirty="0" smtClean="0">
                <a:solidFill>
                  <a:srgbClr val="5F6062"/>
                </a:solidFill>
                <a:latin typeface="Garamond"/>
                <a:cs typeface="Garamond"/>
              </a:rPr>
              <a:t> Increasing numbers of fund managers</a:t>
            </a:r>
          </a:p>
          <a:p>
            <a:pPr lvl="1">
              <a:spcAft>
                <a:spcPts val="300"/>
              </a:spcAft>
              <a:buFont typeface="Arial" pitchFamily="34" charset="0"/>
              <a:buChar char="•"/>
            </a:pPr>
            <a:r>
              <a:rPr lang="en-GB" sz="1200" b="0" dirty="0" smtClean="0">
                <a:solidFill>
                  <a:srgbClr val="5F6062"/>
                </a:solidFill>
                <a:latin typeface="Garamond"/>
                <a:cs typeface="Garamond"/>
              </a:rPr>
              <a:t> Increased regulatory scrutiny as a result of the 2008 global financial crisis</a:t>
            </a:r>
          </a:p>
          <a:p>
            <a:pPr>
              <a:spcAft>
                <a:spcPts val="300"/>
              </a:spcAft>
              <a:buFont typeface="Arial" pitchFamily="34" charset="0"/>
              <a:buChar char="•"/>
            </a:pPr>
            <a:r>
              <a:rPr lang="en-GB" sz="1200" b="0" dirty="0">
                <a:solidFill>
                  <a:srgbClr val="5F6062"/>
                </a:solidFill>
                <a:latin typeface="Garamond"/>
                <a:cs typeface="Garamond"/>
              </a:rPr>
              <a:t> </a:t>
            </a:r>
            <a:r>
              <a:rPr lang="en-GB" sz="1200" b="0" dirty="0" smtClean="0">
                <a:solidFill>
                  <a:srgbClr val="5F6062"/>
                </a:solidFill>
                <a:latin typeface="Garamond"/>
                <a:cs typeface="Garamond"/>
              </a:rPr>
              <a:t>There is also significant M&amp;A activity amongst competitors in the sector, including:</a:t>
            </a:r>
          </a:p>
          <a:p>
            <a:pPr lvl="1">
              <a:spcAft>
                <a:spcPts val="300"/>
              </a:spcAft>
              <a:buFont typeface="Arial" pitchFamily="34" charset="0"/>
              <a:buChar char="•"/>
            </a:pPr>
            <a:r>
              <a:rPr lang="en-GB" sz="1200" b="0" dirty="0">
                <a:solidFill>
                  <a:srgbClr val="5F6062"/>
                </a:solidFill>
                <a:latin typeface="Garamond"/>
                <a:cs typeface="Garamond"/>
              </a:rPr>
              <a:t> </a:t>
            </a:r>
            <a:r>
              <a:rPr lang="en-GB" sz="1200" dirty="0" smtClean="0">
                <a:solidFill>
                  <a:srgbClr val="5F6062"/>
                </a:solidFill>
                <a:latin typeface="Garamond"/>
                <a:cs typeface="Garamond"/>
              </a:rPr>
              <a:t>Marlin Equity Partners</a:t>
            </a:r>
            <a:r>
              <a:rPr lang="en-GB" sz="1200" b="0" dirty="0" smtClean="0">
                <a:solidFill>
                  <a:srgbClr val="5F6062"/>
                </a:solidFill>
                <a:latin typeface="Garamond"/>
                <a:cs typeface="Garamond"/>
              </a:rPr>
              <a:t>’ acquisition of        </a:t>
            </a:r>
            <a:r>
              <a:rPr lang="en-GB" sz="1200" dirty="0" smtClean="0">
                <a:solidFill>
                  <a:srgbClr val="5F6062"/>
                </a:solidFill>
                <a:latin typeface="Garamond"/>
                <a:cs typeface="Garamond"/>
              </a:rPr>
              <a:t>Asset Control</a:t>
            </a:r>
            <a:r>
              <a:rPr lang="en-GB" sz="1200" b="0" dirty="0" smtClean="0">
                <a:solidFill>
                  <a:srgbClr val="5F6062"/>
                </a:solidFill>
                <a:latin typeface="Garamond"/>
                <a:cs typeface="Garamond"/>
              </a:rPr>
              <a:t> (2013)</a:t>
            </a:r>
          </a:p>
          <a:p>
            <a:pPr lvl="1">
              <a:spcAft>
                <a:spcPts val="300"/>
              </a:spcAft>
              <a:buFont typeface="Arial" pitchFamily="34" charset="0"/>
              <a:buChar char="•"/>
            </a:pPr>
            <a:r>
              <a:rPr lang="en-GB" sz="1200" b="0" dirty="0">
                <a:solidFill>
                  <a:srgbClr val="5F6062"/>
                </a:solidFill>
                <a:latin typeface="Garamond"/>
                <a:cs typeface="Garamond"/>
              </a:rPr>
              <a:t> </a:t>
            </a:r>
            <a:r>
              <a:rPr lang="en-GB" sz="1200" dirty="0" smtClean="0">
                <a:solidFill>
                  <a:srgbClr val="5F6062"/>
                </a:solidFill>
                <a:latin typeface="Garamond"/>
                <a:cs typeface="Garamond"/>
              </a:rPr>
              <a:t>Markit</a:t>
            </a:r>
            <a:r>
              <a:rPr lang="en-GB" sz="1200" b="0" dirty="0" smtClean="0">
                <a:solidFill>
                  <a:srgbClr val="5F6062"/>
                </a:solidFill>
                <a:latin typeface="Garamond"/>
                <a:cs typeface="Garamond"/>
              </a:rPr>
              <a:t>’s strategic acquisition of </a:t>
            </a:r>
            <a:r>
              <a:rPr lang="en-GB" sz="1200" dirty="0" smtClean="0">
                <a:solidFill>
                  <a:srgbClr val="5F6062"/>
                </a:solidFill>
                <a:latin typeface="Garamond"/>
                <a:cs typeface="Garamond"/>
              </a:rPr>
              <a:t>Cadis</a:t>
            </a:r>
            <a:r>
              <a:rPr lang="en-GB" sz="1200" b="0" dirty="0" smtClean="0">
                <a:solidFill>
                  <a:srgbClr val="5F6062"/>
                </a:solidFill>
                <a:latin typeface="Garamond"/>
                <a:cs typeface="Garamond"/>
              </a:rPr>
              <a:t> (2012)</a:t>
            </a:r>
          </a:p>
          <a:p>
            <a:pPr lvl="1">
              <a:spcAft>
                <a:spcPts val="300"/>
              </a:spcAft>
              <a:buFont typeface="Arial" pitchFamily="34" charset="0"/>
              <a:buChar char="•"/>
            </a:pPr>
            <a:r>
              <a:rPr lang="en-GB" sz="1200" dirty="0">
                <a:solidFill>
                  <a:srgbClr val="5F6062"/>
                </a:solidFill>
                <a:latin typeface="Garamond"/>
                <a:cs typeface="Garamond"/>
              </a:rPr>
              <a:t> </a:t>
            </a:r>
            <a:r>
              <a:rPr lang="en-GB" sz="1200" dirty="0" smtClean="0">
                <a:solidFill>
                  <a:srgbClr val="5F6062"/>
                </a:solidFill>
                <a:latin typeface="Garamond"/>
                <a:cs typeface="Garamond"/>
              </a:rPr>
              <a:t>RR Donnelley's</a:t>
            </a:r>
            <a:r>
              <a:rPr lang="en-GB" sz="1200" b="0" dirty="0" smtClean="0">
                <a:solidFill>
                  <a:srgbClr val="5F6062"/>
                </a:solidFill>
                <a:latin typeface="Garamond"/>
                <a:cs typeface="Garamond"/>
              </a:rPr>
              <a:t> strategic acquisition of </a:t>
            </a:r>
            <a:r>
              <a:rPr lang="en-GB" sz="1200" dirty="0" smtClean="0">
                <a:solidFill>
                  <a:srgbClr val="5F6062"/>
                </a:solidFill>
                <a:latin typeface="Garamond"/>
                <a:cs typeface="Garamond"/>
              </a:rPr>
              <a:t>Bowne</a:t>
            </a:r>
            <a:r>
              <a:rPr lang="en-GB" sz="1200" b="0" dirty="0" smtClean="0">
                <a:solidFill>
                  <a:srgbClr val="5F6062"/>
                </a:solidFill>
                <a:latin typeface="Garamond"/>
                <a:cs typeface="Garamond"/>
              </a:rPr>
              <a:t> (2010, 10x EV: LTM EBIDTA)</a:t>
            </a:r>
          </a:p>
          <a:p>
            <a:pPr>
              <a:spcAft>
                <a:spcPts val="300"/>
              </a:spcAft>
              <a:buFont typeface="Arial" pitchFamily="34" charset="0"/>
              <a:buChar char="•"/>
            </a:pPr>
            <a:r>
              <a:rPr lang="en-GB" sz="1200" b="0" dirty="0" smtClean="0">
                <a:solidFill>
                  <a:srgbClr val="5F6062"/>
                </a:solidFill>
                <a:latin typeface="Garamond"/>
                <a:cs typeface="Garamond"/>
              </a:rPr>
              <a:t> However, a Multiples-over-time analysis on comparable service providers to the fund management industry (see attached .xlsx) shows that the industry is well above its 10-year average valuation (of 13.1x EV:LTM EBITDA)</a:t>
            </a:r>
          </a:p>
        </p:txBody>
      </p:sp>
      <p:sp>
        <p:nvSpPr>
          <p:cNvPr id="10" name="Rectangle 9"/>
          <p:cNvSpPr/>
          <p:nvPr userDrawn="1"/>
        </p:nvSpPr>
        <p:spPr bwMode="auto">
          <a:xfrm>
            <a:off x="3911600" y="1548384"/>
            <a:ext cx="5651500" cy="3450336"/>
          </a:xfrm>
          <a:prstGeom prst="rect">
            <a:avLst/>
          </a:prstGeom>
          <a:solidFill>
            <a:schemeClr val="accent1">
              <a:alpha val="81000"/>
            </a:schemeClr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Calibri" pitchFamily="34" charset="0"/>
            </a:endParaRPr>
          </a:p>
        </p:txBody>
      </p:sp>
      <p:sp>
        <p:nvSpPr>
          <p:cNvPr id="11" name="Rectangle 10"/>
          <p:cNvSpPr/>
          <p:nvPr userDrawn="1"/>
        </p:nvSpPr>
        <p:spPr>
          <a:xfrm>
            <a:off x="3911600" y="1596565"/>
            <a:ext cx="4779963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10000"/>
              </a:lnSpc>
            </a:pPr>
            <a:r>
              <a:rPr lang="en-GB" sz="2000" b="0" i="1" dirty="0" smtClean="0">
                <a:solidFill>
                  <a:srgbClr val="FFFFFF"/>
                </a:solidFill>
                <a:latin typeface="Garamond"/>
                <a:cs typeface="Garamond"/>
              </a:rPr>
              <a:t>Multiples-over-time analysis: </a:t>
            </a:r>
            <a:r>
              <a:rPr lang="en-GB" b="0" i="1" dirty="0" smtClean="0">
                <a:solidFill>
                  <a:srgbClr val="FFFFFF"/>
                </a:solidFill>
                <a:latin typeface="Garamond"/>
                <a:cs typeface="Garamond"/>
              </a:rPr>
              <a:t>(sector EV:EBITDA, LTM)</a:t>
            </a:r>
            <a:endParaRPr lang="en-GB" sz="2000" b="0" i="1" dirty="0">
              <a:solidFill>
                <a:srgbClr val="FFFFFF"/>
              </a:solidFill>
              <a:latin typeface="Garamond"/>
              <a:cs typeface="Garamond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8336482" y="6491786"/>
            <a:ext cx="121860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800" b="0" dirty="0" smtClean="0">
                <a:solidFill>
                  <a:schemeClr val="bg1">
                    <a:lumMod val="95000"/>
                  </a:schemeClr>
                </a:solidFill>
                <a:latin typeface="Trebuchet MS" pitchFamily="34" charset="0"/>
              </a:rPr>
              <a:t>Source: S&amp;P Capital IQ</a:t>
            </a:r>
            <a:endParaRPr lang="en-US" sz="8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18206" y="393352"/>
            <a:ext cx="3651366" cy="388800"/>
          </a:xfrm>
        </p:spPr>
        <p:txBody>
          <a:bodyPr/>
          <a:lstStyle>
            <a:lvl1pPr>
              <a:defRPr sz="4000">
                <a:latin typeface="Oswald DemiBold" panose="02000703000000000000" pitchFamily="2" charset="0"/>
              </a:defRPr>
            </a:lvl1pPr>
          </a:lstStyle>
          <a:p>
            <a:r>
              <a:rPr lang="en-US" dirty="0" smtClean="0"/>
              <a:t>TITLE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8136C9-B6BE-8C4D-AAF9-F03C3B9A71B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6141976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3778E-D72E-4561-9125-AB75761F54BF}" type="datetimeFigureOut">
              <a:rPr lang="en-GB" smtClean="0"/>
              <a:pPr/>
              <a:t>29/11/2017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C4E6D-75DB-4706-A487-86D3D932949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="" xmlns:p14="http://schemas.microsoft.com/office/powerpoint/2010/main" val="5845315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6275" y="1709738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275" y="4589463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3778E-D72E-4561-9125-AB75761F54BF}" type="datetimeFigureOut">
              <a:rPr lang="en-GB" smtClean="0"/>
              <a:pPr/>
              <a:t>29/11/2017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C4E6D-75DB-4706-A487-86D3D932949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="" xmlns:p14="http://schemas.microsoft.com/office/powerpoint/2010/main" val="40347087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195762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29200" y="1825625"/>
            <a:ext cx="4195763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3778E-D72E-4561-9125-AB75761F54BF}" type="datetimeFigureOut">
              <a:rPr lang="en-GB" smtClean="0"/>
              <a:pPr/>
              <a:t>29/11/2017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C4E6D-75DB-4706-A487-86D3D932949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="" xmlns:p14="http://schemas.microsoft.com/office/powerpoint/2010/main" val="22205296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625" y="365125"/>
            <a:ext cx="8543925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625" y="1681163"/>
            <a:ext cx="41910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625" y="2505075"/>
            <a:ext cx="419100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6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63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3778E-D72E-4561-9125-AB75761F54BF}" type="datetimeFigureOut">
              <a:rPr lang="en-GB" smtClean="0"/>
              <a:pPr/>
              <a:t>29/11/2017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C4E6D-75DB-4706-A487-86D3D932949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="" xmlns:p14="http://schemas.microsoft.com/office/powerpoint/2010/main" val="17109873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3778E-D72E-4561-9125-AB75761F54BF}" type="datetimeFigureOut">
              <a:rPr lang="en-GB" smtClean="0"/>
              <a:pPr/>
              <a:t>29/11/2017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C4E6D-75DB-4706-A487-86D3D932949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="" xmlns:p14="http://schemas.microsoft.com/office/powerpoint/2010/main" val="36538020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3778E-D72E-4561-9125-AB75761F54BF}" type="datetimeFigureOut">
              <a:rPr lang="en-GB" smtClean="0"/>
              <a:pPr/>
              <a:t>29/11/2017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C4E6D-75DB-4706-A487-86D3D932949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="" xmlns:p14="http://schemas.microsoft.com/office/powerpoint/2010/main" val="4330920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625" y="457200"/>
            <a:ext cx="319405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638" y="987425"/>
            <a:ext cx="5014912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625" y="2057400"/>
            <a:ext cx="319405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3778E-D72E-4561-9125-AB75761F54BF}" type="datetimeFigureOut">
              <a:rPr lang="en-GB" smtClean="0"/>
              <a:pPr/>
              <a:t>29/11/2017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C4E6D-75DB-4706-A487-86D3D932949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="" xmlns:p14="http://schemas.microsoft.com/office/powerpoint/2010/main" val="26179088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625" y="457200"/>
            <a:ext cx="319405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211638" y="987425"/>
            <a:ext cx="5014912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625" y="2057400"/>
            <a:ext cx="319405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3778E-D72E-4561-9125-AB75761F54BF}" type="datetimeFigureOut">
              <a:rPr lang="en-GB" smtClean="0"/>
              <a:pPr/>
              <a:t>29/11/2017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C4E6D-75DB-4706-A487-86D3D932949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="" xmlns:p14="http://schemas.microsoft.com/office/powerpoint/2010/main" val="239032365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3778E-D72E-4561-9125-AB75761F54BF}" type="datetimeFigureOut">
              <a:rPr lang="en-GB" smtClean="0"/>
              <a:pPr/>
              <a:t>29/11/2017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C4E6D-75DB-4706-A487-86D3D932949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="" xmlns:p14="http://schemas.microsoft.com/office/powerpoint/2010/main" val="177865686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9775" y="365125"/>
            <a:ext cx="2135188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56337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3778E-D72E-4561-9125-AB75761F54BF}" type="datetimeFigureOut">
              <a:rPr lang="en-GB" smtClean="0"/>
              <a:pPr/>
              <a:t>29/11/2017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C4E6D-75DB-4706-A487-86D3D932949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="" xmlns:p14="http://schemas.microsoft.com/office/powerpoint/2010/main" val="5602240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lientLogoHolder" descr="&lt;tags&gt;&lt;tag n=&quot;Visible&quot; v=&quot;False&quot; /&gt;&lt;/tags&gt;" hidden="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7225" y="273050"/>
            <a:ext cx="1135063" cy="514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ClientText" descr="Text Box: Client logo" hidden="1"/>
          <p:cNvSpPr>
            <a:spLocks noChangeArrowheads="1"/>
          </p:cNvSpPr>
          <p:nvPr/>
        </p:nvSpPr>
        <p:spPr bwMode="auto">
          <a:xfrm>
            <a:off x="8337550" y="200025"/>
            <a:ext cx="1073150" cy="330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r" eaLnBrk="0" hangingPunct="0">
              <a:lnSpc>
                <a:spcPct val="95000"/>
              </a:lnSpc>
              <a:defRPr/>
            </a:pPr>
            <a:r>
              <a:rPr lang="ja-JP" altLang="en-US" sz="1400" b="0">
                <a:solidFill>
                  <a:schemeClr val="tx1"/>
                </a:solidFill>
                <a:latin typeface="Credit Suisse Type Roman"/>
                <a:ea typeface="MS PGothic" pitchFamily="34" charset="-128"/>
              </a:rPr>
              <a:t> </a:t>
            </a:r>
          </a:p>
        </p:txBody>
      </p:sp>
      <p:pic>
        <p:nvPicPr>
          <p:cNvPr id="8" name="CompanyLogoHolder" descr="&lt;tags&gt;&lt;tag n=&quot;Visible&quot; v=&quot;False&quot; /&gt;&lt;/tags&gt;" hidden="1"/>
          <p:cNvPicPr preferRelativeResize="0"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7363" y="6240463"/>
            <a:ext cx="1763712" cy="355600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</p:pic>
      <p:grpSp>
        <p:nvGrpSpPr>
          <p:cNvPr id="11" name="Internal" hidden="1"/>
          <p:cNvGrpSpPr>
            <a:grpSpLocks/>
          </p:cNvGrpSpPr>
          <p:nvPr/>
        </p:nvGrpSpPr>
        <p:grpSpPr bwMode="auto">
          <a:xfrm>
            <a:off x="15749" y="1638305"/>
            <a:ext cx="9877823" cy="3587749"/>
            <a:chOff x="9" y="1034"/>
            <a:chExt cx="5744" cy="2260"/>
          </a:xfrm>
        </p:grpSpPr>
        <p:sp>
          <p:nvSpPr>
            <p:cNvPr id="12" name="Internal" descr="&lt;tags&gt;&lt;tag n=&quot;Language&quot; v=&quot;ENG&quot; /&gt;&lt;tag n=&quot;TagName&quot; v=&quot;Internal&quot; /&gt;&lt;tag n=&quot;Top&quot; v=&quot;131.875&quot; /&gt;&lt;tag n=&quot;Left&quot; v=&quot;0&quot; /&gt;&lt;tag n=&quot;Height&quot; v=&quot;276.5&quot; /&gt;&lt;tag n=&quot;Width&quot; v=&quot;720&quot; /&gt;&lt;/tags&gt;" hidden="1"/>
            <p:cNvSpPr txBox="1">
              <a:spLocks noChangeArrowheads="1"/>
            </p:cNvSpPr>
            <p:nvPr userDrawn="1"/>
          </p:nvSpPr>
          <p:spPr bwMode="auto">
            <a:xfrm rot="16200000">
              <a:off x="-1002" y="2045"/>
              <a:ext cx="2256" cy="234"/>
            </a:xfrm>
            <a:prstGeom prst="rect">
              <a:avLst/>
            </a:prstGeom>
            <a:noFill/>
            <a:ln w="6350" algn="ctr">
              <a:noFill/>
              <a:miter lim="800000"/>
              <a:headEnd/>
              <a:tailEnd/>
            </a:ln>
            <a:effectLst/>
          </p:spPr>
          <p:txBody>
            <a:bodyPr wrap="none" lIns="46800" tIns="46800" rIns="46800" bIns="46800" anchor="ctr" anchorCtr="1">
              <a:spAutoFit/>
            </a:bodyPr>
            <a:lstStyle/>
            <a:p>
              <a:pPr defTabSz="728663">
                <a:spcBef>
                  <a:spcPct val="35000"/>
                </a:spcBef>
                <a:buClr>
                  <a:schemeClr val="bg1"/>
                </a:buClr>
                <a:defRPr/>
              </a:pPr>
              <a:r>
                <a:rPr lang="en-US" altLang="ja-JP" sz="2000" dirty="0">
                  <a:solidFill>
                    <a:schemeClr val="bg2"/>
                  </a:solidFill>
                  <a:latin typeface="Credit Suisse Type Roman"/>
                  <a:ea typeface="MS PGothic" pitchFamily="34" charset="-128"/>
                </a:rPr>
                <a:t>For internal distribution only</a:t>
              </a:r>
            </a:p>
          </p:txBody>
        </p:sp>
        <p:sp>
          <p:nvSpPr>
            <p:cNvPr id="13" name="Internal" descr="&lt;tags&gt;&lt;tag n=&quot;Language&quot; v=&quot;ENG&quot; /&gt;&lt;tag n=&quot;TagName&quot; v=&quot;Internal&quot; /&gt;&lt;tag n=&quot;Top&quot; v=&quot;131.875&quot; /&gt;&lt;tag n=&quot;Left&quot; v=&quot;0&quot; /&gt;&lt;tag n=&quot;Height&quot; v=&quot;276.5&quot; /&gt;&lt;tag n=&quot;Width&quot; v=&quot;720&quot; /&gt;&lt;/tags&gt;" hidden="1"/>
            <p:cNvSpPr txBox="1">
              <a:spLocks noChangeArrowheads="1"/>
            </p:cNvSpPr>
            <p:nvPr userDrawn="1"/>
          </p:nvSpPr>
          <p:spPr bwMode="auto">
            <a:xfrm rot="16200000" flipH="1" flipV="1">
              <a:off x="4508" y="2049"/>
              <a:ext cx="2256" cy="234"/>
            </a:xfrm>
            <a:prstGeom prst="rect">
              <a:avLst/>
            </a:prstGeom>
            <a:noFill/>
            <a:ln w="6350" algn="ctr">
              <a:noFill/>
              <a:miter lim="800000"/>
              <a:headEnd/>
              <a:tailEnd/>
            </a:ln>
            <a:effectLst/>
          </p:spPr>
          <p:txBody>
            <a:bodyPr wrap="none" lIns="46800" tIns="46800" rIns="46800" bIns="46800" anchor="ctr" anchorCtr="1">
              <a:spAutoFit/>
            </a:bodyPr>
            <a:lstStyle/>
            <a:p>
              <a:pPr defTabSz="728663">
                <a:spcBef>
                  <a:spcPct val="35000"/>
                </a:spcBef>
                <a:buClr>
                  <a:schemeClr val="bg1"/>
                </a:buClr>
                <a:defRPr/>
              </a:pPr>
              <a:r>
                <a:rPr lang="en-US" altLang="ja-JP" sz="2000" dirty="0">
                  <a:solidFill>
                    <a:schemeClr val="bg2"/>
                  </a:solidFill>
                  <a:latin typeface="Credit Suisse Type Roman"/>
                  <a:ea typeface="MS PGothic" pitchFamily="34" charset="-128"/>
                </a:rPr>
                <a:t>For internal distribution only</a:t>
              </a:r>
            </a:p>
          </p:txBody>
        </p:sp>
      </p:grpSp>
      <p:sp>
        <p:nvSpPr>
          <p:cNvPr id="1230851" name="Title" descr="Text Box: Flysheet heading"/>
          <p:cNvSpPr>
            <a:spLocks noGrp="1" noChangeArrowheads="1"/>
          </p:cNvSpPr>
          <p:nvPr>
            <p:ph type="ctrTitle"/>
          </p:nvPr>
        </p:nvSpPr>
        <p:spPr>
          <a:xfrm>
            <a:off x="487363" y="2566988"/>
            <a:ext cx="8924925" cy="690562"/>
          </a:xfrm>
          <a:prstGeom prst="rect">
            <a:avLst/>
          </a:prstGeom>
          <a:ln/>
        </p:spPr>
        <p:txBody>
          <a:bodyPr bIns="36000" anchor="b"/>
          <a:lstStyle>
            <a:lvl1pPr>
              <a:defRPr sz="2600"/>
            </a:lvl1pPr>
          </a:lstStyle>
          <a:p>
            <a:r>
              <a:rPr lang="en-US" altLang="ja-JP" dirty="0"/>
              <a:t>Flysheet heading</a:t>
            </a:r>
          </a:p>
        </p:txBody>
      </p:sp>
      <p:sp>
        <p:nvSpPr>
          <p:cNvPr id="1230852" name="SubTitle" descr="Text Box: Flysheet subheading"/>
          <p:cNvSpPr>
            <a:spLocks noGrp="1" noChangeArrowheads="1"/>
          </p:cNvSpPr>
          <p:nvPr>
            <p:ph type="subTitle" idx="1"/>
          </p:nvPr>
        </p:nvSpPr>
        <p:spPr>
          <a:xfrm>
            <a:off x="487363" y="3257550"/>
            <a:ext cx="8924925" cy="571500"/>
          </a:xfrm>
          <a:prstGeom prst="rect">
            <a:avLst/>
          </a:prstGeom>
          <a:ln/>
        </p:spPr>
        <p:txBody>
          <a:bodyPr bIns="36000"/>
          <a:lstStyle>
            <a:lvl1pPr>
              <a:defRPr sz="2600" b="0"/>
            </a:lvl1pPr>
          </a:lstStyle>
          <a:p>
            <a:r>
              <a:rPr lang="en-US" altLang="ja-JP"/>
              <a:t>Flysheet subheading</a:t>
            </a:r>
          </a:p>
        </p:txBody>
      </p:sp>
      <p:sp>
        <p:nvSpPr>
          <p:cNvPr id="1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32675" y="6356350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 i="0">
                <a:solidFill>
                  <a:schemeClr val="tx1">
                    <a:tint val="75000"/>
                  </a:schemeClr>
                </a:solidFill>
                <a:latin typeface="Oswald Light"/>
                <a:cs typeface="Oswald Light"/>
              </a:defRPr>
            </a:lvl1pPr>
          </a:lstStyle>
          <a:p>
            <a:fld id="{BA8136C9-B6BE-8C4D-AAF9-F03C3B9A71BA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6" y="542925"/>
            <a:ext cx="9237662" cy="38779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54013" y="1270000"/>
            <a:ext cx="9226550" cy="4808538"/>
          </a:xfrm>
        </p:spPr>
        <p:txBody>
          <a:bodyPr/>
          <a:lstStyle>
            <a:lvl1pPr>
              <a:defRPr lang="en-US" sz="1600" b="1" dirty="0" smtClean="0">
                <a:solidFill>
                  <a:srgbClr val="00A0C2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>
              <a:defRPr lang="en-US" altLang="ja-JP" sz="1600" b="0" kern="1200" dirty="0" smtClean="0">
                <a:solidFill>
                  <a:schemeClr val="accent1"/>
                </a:solidFill>
                <a:latin typeface="Arial"/>
                <a:ea typeface="+mn-ea"/>
                <a:cs typeface="Arial"/>
              </a:defRPr>
            </a:lvl2pPr>
            <a:lvl3pPr>
              <a:defRPr lang="en-US" sz="1600" dirty="0" smtClean="0">
                <a:solidFill>
                  <a:schemeClr val="accent1"/>
                </a:solidFill>
                <a:latin typeface="Arial" pitchFamily="34" charset="0"/>
                <a:cs typeface="Arial" pitchFamily="34" charset="0"/>
              </a:defRPr>
            </a:lvl3pPr>
            <a:lvl4pPr>
              <a:defRPr lang="en-US" sz="1400" dirty="0" smtClean="0">
                <a:solidFill>
                  <a:srgbClr val="5E5F61"/>
                </a:solidFill>
                <a:latin typeface="Arial" pitchFamily="34" charset="0"/>
                <a:cs typeface="Arial" pitchFamily="34" charset="0"/>
              </a:defRPr>
            </a:lvl4pPr>
            <a:lvl5pPr>
              <a:defRPr lang="en-GB" sz="1400" dirty="0" smtClean="0">
                <a:solidFill>
                  <a:srgbClr val="5E5F61"/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marL="0" lvl="0" indent="0" algn="l" defTabSz="728663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1"/>
              </a:buClr>
              <a:buSzPct val="120000"/>
              <a:buFont typeface="Wingdings" pitchFamily="2" charset="2"/>
              <a:buNone/>
            </a:pPr>
            <a:r>
              <a:rPr lang="en-US" dirty="0" smtClean="0"/>
              <a:t>Click to edit Master text styles</a:t>
            </a:r>
          </a:p>
          <a:p>
            <a:pPr marL="266700" lvl="1" indent="-266700" algn="l" defTabSz="728663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rgbClr val="00A0C2"/>
              </a:buClr>
              <a:buSzPct val="70000"/>
              <a:buFont typeface="Wingdings" pitchFamily="2" charset="2"/>
              <a:buChar char="u"/>
            </a:pPr>
            <a:r>
              <a:rPr lang="en-US" dirty="0" smtClean="0"/>
              <a:t>Second level</a:t>
            </a:r>
          </a:p>
          <a:p>
            <a:pPr marL="447675" lvl="2" indent="-180975" algn="l" defTabSz="728663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accent1"/>
              </a:buClr>
              <a:buSzPct val="60000"/>
              <a:buFont typeface="Wingdings 2" pitchFamily="18" charset="2"/>
              <a:buChar char="¯"/>
            </a:pPr>
            <a:r>
              <a:rPr lang="en-US" dirty="0" smtClean="0"/>
              <a:t>Third level</a:t>
            </a:r>
          </a:p>
          <a:p>
            <a:pPr marL="631825" lvl="3" indent="-188913" algn="l" defTabSz="728663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accent6"/>
              </a:buClr>
              <a:buSzPct val="70000"/>
              <a:buFont typeface="Arial" pitchFamily="34" charset="0"/>
              <a:buChar char="–"/>
              <a:tabLst/>
            </a:pPr>
            <a:r>
              <a:rPr lang="en-US" dirty="0" smtClean="0"/>
              <a:t>Fourth level</a:t>
            </a:r>
          </a:p>
          <a:p>
            <a:pPr marL="811213" lvl="4" indent="-179388" algn="l" defTabSz="728663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5E5F61"/>
              </a:buClr>
              <a:buSzPct val="90000"/>
              <a:buFont typeface="Arial" pitchFamily="34" charset="0"/>
              <a:buChar char="∙"/>
            </a:pPr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7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32675" y="6356350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 i="0">
                <a:solidFill>
                  <a:schemeClr val="tx1">
                    <a:tint val="75000"/>
                  </a:schemeClr>
                </a:solidFill>
                <a:latin typeface="Oswald Light"/>
                <a:cs typeface="Oswald Light"/>
              </a:defRPr>
            </a:lvl1pPr>
          </a:lstStyle>
          <a:p>
            <a:fld id="{BA8136C9-B6BE-8C4D-AAF9-F03C3B9A71BA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638" y="4406914"/>
            <a:ext cx="8420100" cy="1362075"/>
          </a:xfrm>
          <a:prstGeom prst="rect">
            <a:avLst/>
          </a:prstGeo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638" y="2906713"/>
            <a:ext cx="84201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32675" y="6356350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 i="0">
                <a:solidFill>
                  <a:schemeClr val="tx1">
                    <a:tint val="75000"/>
                  </a:schemeClr>
                </a:solidFill>
                <a:latin typeface="Oswald Light"/>
                <a:cs typeface="Oswald Light"/>
              </a:defRPr>
            </a:lvl1pPr>
          </a:lstStyle>
          <a:p>
            <a:fld id="{BA8136C9-B6BE-8C4D-AAF9-F03C3B9A71BA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6" y="542925"/>
            <a:ext cx="9237662" cy="38779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32675" y="6356350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 i="0">
                <a:solidFill>
                  <a:schemeClr val="tx1">
                    <a:tint val="75000"/>
                  </a:schemeClr>
                </a:solidFill>
                <a:latin typeface="Oswald Light"/>
                <a:cs typeface="Oswald Light"/>
              </a:defRPr>
            </a:lvl1pPr>
          </a:lstStyle>
          <a:p>
            <a:fld id="{BA8136C9-B6BE-8C4D-AAF9-F03C3B9A71BA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6" y="542925"/>
            <a:ext cx="9237662" cy="38779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354013" y="1270000"/>
            <a:ext cx="4389438" cy="480853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en-US" sz="1100" b="1" dirty="0" smtClean="0">
                <a:solidFill>
                  <a:srgbClr val="00A0C2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>
              <a:spcAft>
                <a:spcPts val="0"/>
              </a:spcAft>
              <a:defRPr lang="en-US" altLang="ja-JP" sz="1100" b="0" kern="1200" dirty="0" smtClean="0">
                <a:solidFill>
                  <a:schemeClr val="accent1"/>
                </a:solidFill>
                <a:latin typeface="Arial"/>
                <a:ea typeface="+mn-ea"/>
                <a:cs typeface="Arial"/>
              </a:defRPr>
            </a:lvl2pPr>
            <a:lvl3pPr>
              <a:spcAft>
                <a:spcPts val="0"/>
              </a:spcAft>
              <a:defRPr lang="en-US" sz="1100" dirty="0" smtClean="0">
                <a:solidFill>
                  <a:schemeClr val="accent1"/>
                </a:solidFill>
                <a:latin typeface="Arial" pitchFamily="34" charset="0"/>
                <a:cs typeface="Arial" pitchFamily="34" charset="0"/>
              </a:defRPr>
            </a:lvl3pPr>
            <a:lvl4pPr>
              <a:defRPr lang="en-US" sz="1000" dirty="0" smtClean="0">
                <a:solidFill>
                  <a:srgbClr val="5E5F61"/>
                </a:solidFill>
                <a:latin typeface="Arial" pitchFamily="34" charset="0"/>
                <a:cs typeface="Arial" pitchFamily="34" charset="0"/>
              </a:defRPr>
            </a:lvl4pPr>
            <a:lvl5pPr marL="358775" indent="-179388">
              <a:defRPr lang="en-GB" sz="1000" dirty="0" smtClean="0">
                <a:solidFill>
                  <a:srgbClr val="5E5F61"/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marL="0" lvl="0" indent="0" algn="l" defTabSz="728663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1"/>
              </a:buClr>
              <a:buSzPct val="120000"/>
              <a:buFont typeface="Wingdings" pitchFamily="2" charset="2"/>
              <a:buNone/>
            </a:pPr>
            <a:r>
              <a:rPr lang="en-US" dirty="0" smtClean="0"/>
              <a:t>Click to edit Master text styles</a:t>
            </a:r>
          </a:p>
          <a:p>
            <a:pPr marL="266700" lvl="1" indent="-266700" algn="l" defTabSz="728663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rgbClr val="00A0C2"/>
              </a:buClr>
              <a:buSzPct val="70000"/>
              <a:buFont typeface="Wingdings" pitchFamily="2" charset="2"/>
              <a:buChar char="u"/>
            </a:pPr>
            <a:r>
              <a:rPr lang="en-US" dirty="0" smtClean="0"/>
              <a:t>Second level</a:t>
            </a:r>
          </a:p>
          <a:p>
            <a:pPr marL="447675" lvl="2" indent="-180975" algn="l" defTabSz="728663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accent1"/>
              </a:buClr>
              <a:buSzPct val="60000"/>
              <a:buFont typeface="Wingdings 2" pitchFamily="18" charset="2"/>
              <a:buChar char="¯"/>
            </a:pPr>
            <a:r>
              <a:rPr lang="en-US" dirty="0" smtClean="0"/>
              <a:t>Third level</a:t>
            </a:r>
          </a:p>
          <a:p>
            <a:pPr marL="631825" lvl="3" indent="-188913" algn="l" defTabSz="728663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accent6"/>
              </a:buClr>
              <a:buSzPct val="70000"/>
              <a:buFont typeface="Arial" pitchFamily="34" charset="0"/>
              <a:buChar char="–"/>
              <a:tabLst/>
            </a:pPr>
            <a:r>
              <a:rPr lang="en-US" dirty="0" smtClean="0"/>
              <a:t>Fourth level</a:t>
            </a:r>
          </a:p>
          <a:p>
            <a:pPr marL="811213" lvl="4" indent="-179388" algn="l" defTabSz="728663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5E5F61"/>
              </a:buClr>
              <a:buSzPct val="90000"/>
              <a:buFont typeface="Arial" pitchFamily="34" charset="0"/>
              <a:buChar char="∙"/>
            </a:pPr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5191126" y="1270000"/>
            <a:ext cx="4389437" cy="480853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en-US" sz="1100" b="1" dirty="0" smtClean="0">
                <a:solidFill>
                  <a:srgbClr val="00A0C2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>
              <a:spcAft>
                <a:spcPts val="300"/>
              </a:spcAft>
              <a:defRPr lang="en-US" altLang="ja-JP" sz="1100" b="0" kern="1200" dirty="0" smtClean="0">
                <a:solidFill>
                  <a:schemeClr val="accent1"/>
                </a:solidFill>
                <a:latin typeface="Arial"/>
                <a:ea typeface="+mn-ea"/>
                <a:cs typeface="Arial"/>
              </a:defRPr>
            </a:lvl2pPr>
            <a:lvl3pPr>
              <a:defRPr lang="en-US" sz="1100" dirty="0" smtClean="0">
                <a:solidFill>
                  <a:schemeClr val="accent1"/>
                </a:solidFill>
                <a:latin typeface="Arial" pitchFamily="34" charset="0"/>
                <a:cs typeface="Arial" pitchFamily="34" charset="0"/>
              </a:defRPr>
            </a:lvl3pPr>
            <a:lvl4pPr>
              <a:defRPr lang="en-US" sz="1000" dirty="0" smtClean="0">
                <a:solidFill>
                  <a:srgbClr val="5E5F61"/>
                </a:solidFill>
                <a:latin typeface="Arial" pitchFamily="34" charset="0"/>
                <a:cs typeface="Arial" pitchFamily="34" charset="0"/>
              </a:defRPr>
            </a:lvl4pPr>
            <a:lvl5pPr marL="358775" indent="-179388">
              <a:defRPr lang="en-GB" sz="1000" dirty="0" smtClean="0">
                <a:solidFill>
                  <a:srgbClr val="5E5F61"/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marL="0" lvl="0" indent="0" algn="l" defTabSz="728663" rtl="0" eaLnBrk="0" fontAlgn="base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1"/>
              </a:buClr>
              <a:buSzPct val="120000"/>
              <a:buFont typeface="Wingdings" pitchFamily="2" charset="2"/>
              <a:buNone/>
            </a:pPr>
            <a:r>
              <a:rPr lang="en-US" dirty="0" smtClean="0"/>
              <a:t>Click to edit Master text styles</a:t>
            </a:r>
          </a:p>
          <a:p>
            <a:pPr marL="266700" lvl="1" indent="-266700" algn="l" defTabSz="728663" rtl="0" eaLnBrk="0" fontAlgn="base" hangingPunct="0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rgbClr val="00A0C2"/>
              </a:buClr>
              <a:buSzPct val="70000"/>
              <a:buFont typeface="Wingdings" pitchFamily="2" charset="2"/>
              <a:buChar char="u"/>
            </a:pPr>
            <a:r>
              <a:rPr lang="en-US" dirty="0" smtClean="0"/>
              <a:t>Second level</a:t>
            </a:r>
          </a:p>
          <a:p>
            <a:pPr marL="447675" lvl="2" indent="-180975" algn="l" defTabSz="728663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accent1"/>
              </a:buClr>
              <a:buSzPct val="60000"/>
              <a:buFont typeface="Wingdings 2" pitchFamily="18" charset="2"/>
              <a:buChar char="¯"/>
            </a:pPr>
            <a:r>
              <a:rPr lang="en-US" dirty="0" smtClean="0"/>
              <a:t>Third level</a:t>
            </a:r>
          </a:p>
          <a:p>
            <a:pPr marL="631825" lvl="3" indent="-188913" algn="l" defTabSz="728663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accent6"/>
              </a:buClr>
              <a:buSzPct val="70000"/>
              <a:buFont typeface="Arial" pitchFamily="34" charset="0"/>
              <a:buChar char="–"/>
              <a:tabLst/>
            </a:pPr>
            <a:r>
              <a:rPr lang="en-US" dirty="0" smtClean="0"/>
              <a:t>Fourth level</a:t>
            </a:r>
          </a:p>
          <a:p>
            <a:pPr marL="811213" lvl="4" indent="-179388" algn="l" defTabSz="728663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5E5F61"/>
              </a:buClr>
              <a:buSzPct val="90000"/>
              <a:buFont typeface="Arial" pitchFamily="34" charset="0"/>
              <a:buChar char="∙"/>
            </a:pPr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6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32675" y="6356350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 i="0">
                <a:solidFill>
                  <a:schemeClr val="tx1">
                    <a:tint val="75000"/>
                  </a:schemeClr>
                </a:solidFill>
                <a:latin typeface="Oswald Light"/>
                <a:cs typeface="Oswald Light"/>
              </a:defRPr>
            </a:lvl1pPr>
          </a:lstStyle>
          <a:p>
            <a:fld id="{BA8136C9-B6BE-8C4D-AAF9-F03C3B9A71BA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5342" y="568493"/>
            <a:ext cx="9264650" cy="3323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defRPr lang="en-GB" sz="2400" b="1" kern="0" dirty="0">
                <a:solidFill>
                  <a:srgbClr val="5E5F6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4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32675" y="6356350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 i="0">
                <a:solidFill>
                  <a:schemeClr val="tx1">
                    <a:tint val="75000"/>
                  </a:schemeClr>
                </a:solidFill>
                <a:latin typeface="Oswald Light"/>
                <a:cs typeface="Oswald Light"/>
              </a:defRPr>
            </a:lvl1pPr>
          </a:lstStyle>
          <a:p>
            <a:fld id="{BA8136C9-B6BE-8C4D-AAF9-F03C3B9A71BA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32675" y="6356350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 i="0">
                <a:solidFill>
                  <a:schemeClr val="tx1">
                    <a:tint val="75000"/>
                  </a:schemeClr>
                </a:solidFill>
                <a:latin typeface="Oswald Light"/>
                <a:cs typeface="Oswald Light"/>
              </a:defRPr>
            </a:lvl1pPr>
          </a:lstStyle>
          <a:p>
            <a:fld id="{BA8136C9-B6BE-8C4D-AAF9-F03C3B9A71BA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38250" y="1122363"/>
            <a:ext cx="74295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3778E-D72E-4561-9125-AB75761F54BF}" type="datetimeFigureOut">
              <a:rPr lang="en-GB" smtClean="0"/>
              <a:pPr/>
              <a:t>29/11/2017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C4E6D-75DB-4706-A487-86D3D932949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="" xmlns:p14="http://schemas.microsoft.com/office/powerpoint/2010/main" val="1596482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1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3.xml"/><Relationship Id="rId10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ClientLogoHolder" descr="&lt;tags&gt;&lt;tag n=&quot;Visible&quot; v=&quot;False&quot; /&gt;&lt;/tags&gt;" hidden="1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8277225" y="273050"/>
            <a:ext cx="1135063" cy="514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29831" name="ClientText" descr="Text Box: Client logo" hidden="1"/>
          <p:cNvSpPr>
            <a:spLocks noChangeArrowheads="1"/>
          </p:cNvSpPr>
          <p:nvPr/>
        </p:nvSpPr>
        <p:spPr bwMode="auto">
          <a:xfrm>
            <a:off x="8337550" y="200025"/>
            <a:ext cx="1073150" cy="330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r" eaLnBrk="0" hangingPunct="0">
              <a:lnSpc>
                <a:spcPct val="95000"/>
              </a:lnSpc>
              <a:defRPr/>
            </a:pPr>
            <a:r>
              <a:rPr lang="ja-JP" altLang="en-US" sz="1400" b="0">
                <a:solidFill>
                  <a:schemeClr val="tx1"/>
                </a:solidFill>
                <a:latin typeface="Credit Suisse Type Roman"/>
                <a:ea typeface="MS PGothic" pitchFamily="34" charset="-128"/>
              </a:rPr>
              <a:t> </a:t>
            </a:r>
          </a:p>
        </p:txBody>
      </p:sp>
      <p:pic>
        <p:nvPicPr>
          <p:cNvPr id="14344" name="CompanyLogoHolder" descr="&lt;tags&gt;&lt;tag n=&quot;Visible&quot; v=&quot;False&quot; /&gt;&lt;/tags&gt;" hidden="1"/>
          <p:cNvPicPr preferRelativeResize="0"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487363" y="6240463"/>
            <a:ext cx="1763712" cy="355600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</p:pic>
      <p:grpSp>
        <p:nvGrpSpPr>
          <p:cNvPr id="14348" name="Internal" hidden="1"/>
          <p:cNvGrpSpPr>
            <a:grpSpLocks/>
          </p:cNvGrpSpPr>
          <p:nvPr/>
        </p:nvGrpSpPr>
        <p:grpSpPr bwMode="auto">
          <a:xfrm>
            <a:off x="15749" y="1638305"/>
            <a:ext cx="9877823" cy="3587749"/>
            <a:chOff x="9" y="1034"/>
            <a:chExt cx="5744" cy="2260"/>
          </a:xfrm>
        </p:grpSpPr>
        <p:sp>
          <p:nvSpPr>
            <p:cNvPr id="1229837" name="Internal" descr="&lt;tags&gt;&lt;tag n=&quot;Language&quot; v=&quot;ENG&quot; /&gt;&lt;tag n=&quot;TagName&quot; v=&quot;Internal&quot; /&gt;&lt;tag n=&quot;Top&quot; v=&quot;131.875&quot; /&gt;&lt;tag n=&quot;Left&quot; v=&quot;0&quot; /&gt;&lt;tag n=&quot;Height&quot; v=&quot;276.5&quot; /&gt;&lt;tag n=&quot;Width&quot; v=&quot;720&quot; /&gt;&lt;/tags&gt;" hidden="1"/>
            <p:cNvSpPr txBox="1">
              <a:spLocks noChangeArrowheads="1"/>
            </p:cNvSpPr>
            <p:nvPr userDrawn="1"/>
          </p:nvSpPr>
          <p:spPr bwMode="auto">
            <a:xfrm rot="16200000">
              <a:off x="-1002" y="2045"/>
              <a:ext cx="2256" cy="234"/>
            </a:xfrm>
            <a:prstGeom prst="rect">
              <a:avLst/>
            </a:prstGeom>
            <a:noFill/>
            <a:ln w="6350" algn="ctr">
              <a:noFill/>
              <a:miter lim="800000"/>
              <a:headEnd/>
              <a:tailEnd/>
            </a:ln>
            <a:effectLst/>
          </p:spPr>
          <p:txBody>
            <a:bodyPr wrap="none" lIns="46800" tIns="46800" rIns="46800" bIns="46800" anchor="ctr" anchorCtr="1">
              <a:spAutoFit/>
            </a:bodyPr>
            <a:lstStyle/>
            <a:p>
              <a:pPr defTabSz="728663">
                <a:spcBef>
                  <a:spcPct val="35000"/>
                </a:spcBef>
                <a:buClr>
                  <a:schemeClr val="bg1"/>
                </a:buClr>
                <a:defRPr/>
              </a:pPr>
              <a:r>
                <a:rPr lang="en-US" altLang="ja-JP" sz="2000" dirty="0">
                  <a:solidFill>
                    <a:schemeClr val="bg2"/>
                  </a:solidFill>
                  <a:latin typeface="Credit Suisse Type Roman"/>
                  <a:ea typeface="MS PGothic" pitchFamily="34" charset="-128"/>
                </a:rPr>
                <a:t>For internal distribution only</a:t>
              </a:r>
            </a:p>
          </p:txBody>
        </p:sp>
        <p:sp>
          <p:nvSpPr>
            <p:cNvPr id="1229838" name="Internal" descr="&lt;tags&gt;&lt;tag n=&quot;Language&quot; v=&quot;ENG&quot; /&gt;&lt;tag n=&quot;TagName&quot; v=&quot;Internal&quot; /&gt;&lt;tag n=&quot;Top&quot; v=&quot;131.875&quot; /&gt;&lt;tag n=&quot;Left&quot; v=&quot;0&quot; /&gt;&lt;tag n=&quot;Height&quot; v=&quot;276.5&quot; /&gt;&lt;tag n=&quot;Width&quot; v=&quot;720&quot; /&gt;&lt;/tags&gt;" hidden="1"/>
            <p:cNvSpPr txBox="1">
              <a:spLocks noChangeArrowheads="1"/>
            </p:cNvSpPr>
            <p:nvPr userDrawn="1"/>
          </p:nvSpPr>
          <p:spPr bwMode="auto">
            <a:xfrm rot="16200000" flipH="1" flipV="1">
              <a:off x="4508" y="2049"/>
              <a:ext cx="2256" cy="234"/>
            </a:xfrm>
            <a:prstGeom prst="rect">
              <a:avLst/>
            </a:prstGeom>
            <a:noFill/>
            <a:ln w="6350" algn="ctr">
              <a:noFill/>
              <a:miter lim="800000"/>
              <a:headEnd/>
              <a:tailEnd/>
            </a:ln>
            <a:effectLst/>
          </p:spPr>
          <p:txBody>
            <a:bodyPr wrap="none" lIns="46800" tIns="46800" rIns="46800" bIns="46800" anchor="ctr" anchorCtr="1">
              <a:spAutoFit/>
            </a:bodyPr>
            <a:lstStyle/>
            <a:p>
              <a:pPr defTabSz="728663">
                <a:spcBef>
                  <a:spcPct val="35000"/>
                </a:spcBef>
                <a:buClr>
                  <a:schemeClr val="bg1"/>
                </a:buClr>
                <a:defRPr/>
              </a:pPr>
              <a:r>
                <a:rPr lang="en-US" altLang="ja-JP" sz="2000" dirty="0">
                  <a:solidFill>
                    <a:schemeClr val="bg2"/>
                  </a:solidFill>
                  <a:latin typeface="Credit Suisse Type Roman"/>
                  <a:ea typeface="MS PGothic" pitchFamily="34" charset="-128"/>
                </a:rPr>
                <a:t>For internal distribution only</a:t>
              </a:r>
            </a:p>
          </p:txBody>
        </p:sp>
      </p:grpSp>
      <p:sp>
        <p:nvSpPr>
          <p:cNvPr id="14" name="Title Placeholder 13"/>
          <p:cNvSpPr>
            <a:spLocks noGrp="1"/>
          </p:cNvSpPr>
          <p:nvPr>
            <p:ph type="title"/>
          </p:nvPr>
        </p:nvSpPr>
        <p:spPr>
          <a:xfrm>
            <a:off x="342906" y="541923"/>
            <a:ext cx="9237662" cy="388800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idx="1"/>
          </p:nvPr>
        </p:nvSpPr>
        <p:spPr>
          <a:xfrm>
            <a:off x="344586" y="1270003"/>
            <a:ext cx="8915400" cy="452596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marL="631825" lvl="3" indent="-188913" algn="l" defTabSz="728663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chemeClr val="accent6"/>
              </a:buClr>
              <a:buSzPct val="70000"/>
              <a:tabLst/>
            </a:pPr>
            <a:r>
              <a:rPr lang="en-US" dirty="0" smtClean="0"/>
              <a:t>Fourth level</a:t>
            </a:r>
          </a:p>
          <a:p>
            <a:pPr marL="811213" lvl="4" indent="-179388" algn="l" defTabSz="728663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5E5F61"/>
              </a:buClr>
              <a:buSzPct val="90000"/>
            </a:pPr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32675" y="6356350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 i="0">
                <a:solidFill>
                  <a:schemeClr val="tx1">
                    <a:tint val="75000"/>
                  </a:schemeClr>
                </a:solidFill>
                <a:latin typeface="Oswald Light"/>
                <a:cs typeface="Oswald Light"/>
              </a:defRPr>
            </a:lvl1pPr>
          </a:lstStyle>
          <a:p>
            <a:fld id="{BA8136C9-B6BE-8C4D-AAF9-F03C3B9A71BA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61" r:id="rId2"/>
    <p:sldLayoutId id="2147483662" r:id="rId3"/>
    <p:sldLayoutId id="2147483663" r:id="rId4"/>
    <p:sldLayoutId id="2147483685" r:id="rId5"/>
    <p:sldLayoutId id="2147483664" r:id="rId6"/>
    <p:sldLayoutId id="2147483666" r:id="rId7"/>
    <p:sldLayoutId id="2147483667" r:id="rId8"/>
  </p:sldLayoutIdLst>
  <p:hf hdr="0" ftr="0" dt="0"/>
  <p:txStyles>
    <p:titleStyle>
      <a:lvl1pPr algn="l" defTabSz="728663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kumimoji="0" lang="en-US" altLang="ja-JP" sz="2400" b="1" i="0" u="none" strike="noStrike" kern="0" cap="none" spc="0" normalizeH="0" baseline="0" noProof="0" dirty="0" smtClean="0">
          <a:ln>
            <a:noFill/>
          </a:ln>
          <a:solidFill>
            <a:srgbClr val="5E5F61"/>
          </a:solidFill>
          <a:effectLst/>
          <a:uLnTx/>
          <a:uFillTx/>
          <a:latin typeface="+mj-lt"/>
          <a:ea typeface="+mj-ea"/>
          <a:cs typeface="+mj-cs"/>
        </a:defRPr>
      </a:lvl1pPr>
      <a:lvl2pPr algn="l" defTabSz="728663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Credit Suisse Type Roman"/>
        </a:defRPr>
      </a:lvl2pPr>
      <a:lvl3pPr algn="l" defTabSz="728663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Credit Suisse Type Roman"/>
        </a:defRPr>
      </a:lvl3pPr>
      <a:lvl4pPr algn="l" defTabSz="728663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Credit Suisse Type Roman"/>
        </a:defRPr>
      </a:lvl4pPr>
      <a:lvl5pPr algn="l" defTabSz="728663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Credit Suisse Type Roman"/>
        </a:defRPr>
      </a:lvl5pPr>
      <a:lvl6pPr marL="457200" algn="l" defTabSz="728663" rtl="0" fontAlgn="base">
        <a:lnSpc>
          <a:spcPct val="950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Credit Suisse Type Roman"/>
        </a:defRPr>
      </a:lvl6pPr>
      <a:lvl7pPr marL="914400" algn="l" defTabSz="728663" rtl="0" fontAlgn="base">
        <a:lnSpc>
          <a:spcPct val="950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Credit Suisse Type Roman"/>
        </a:defRPr>
      </a:lvl7pPr>
      <a:lvl8pPr marL="1371600" algn="l" defTabSz="728663" rtl="0" fontAlgn="base">
        <a:lnSpc>
          <a:spcPct val="950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Credit Suisse Type Roman"/>
        </a:defRPr>
      </a:lvl8pPr>
      <a:lvl9pPr marL="1828800" algn="l" defTabSz="728663" rtl="0" fontAlgn="base">
        <a:lnSpc>
          <a:spcPct val="950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Credit Suisse Type Roman"/>
        </a:defRPr>
      </a:lvl9pPr>
    </p:titleStyle>
    <p:bodyStyle>
      <a:lvl1pPr marL="0" indent="0" algn="l" defTabSz="728663" rtl="0" eaLnBrk="0" fontAlgn="base" hangingPunct="0">
        <a:lnSpc>
          <a:spcPct val="100000"/>
        </a:lnSpc>
        <a:spcBef>
          <a:spcPts val="600"/>
        </a:spcBef>
        <a:spcAft>
          <a:spcPts val="0"/>
        </a:spcAft>
        <a:buClr>
          <a:schemeClr val="tx1"/>
        </a:buClr>
        <a:buSzPct val="120000"/>
        <a:buFont typeface="Wingdings" pitchFamily="2" charset="2"/>
        <a:buNone/>
        <a:defRPr lang="en-US" sz="1600" b="1" dirty="0" smtClean="0">
          <a:solidFill>
            <a:schemeClr val="accent1"/>
          </a:solidFill>
          <a:latin typeface="Arial" pitchFamily="34" charset="0"/>
          <a:ea typeface="+mn-ea"/>
          <a:cs typeface="Arial" pitchFamily="34" charset="0"/>
        </a:defRPr>
      </a:lvl1pPr>
      <a:lvl2pPr marL="266700" indent="-266700" algn="l" defTabSz="728663" rtl="0" eaLnBrk="0" fontAlgn="base" hangingPunct="0">
        <a:lnSpc>
          <a:spcPct val="100000"/>
        </a:lnSpc>
        <a:spcBef>
          <a:spcPts val="300"/>
        </a:spcBef>
        <a:spcAft>
          <a:spcPts val="600"/>
        </a:spcAft>
        <a:buClr>
          <a:srgbClr val="00A0C2"/>
        </a:buClr>
        <a:buSzPct val="70000"/>
        <a:buFont typeface="Wingdings" pitchFamily="2" charset="2"/>
        <a:buChar char="u"/>
        <a:defRPr lang="en-US" altLang="ja-JP" sz="1600" b="0" kern="1200" dirty="0" smtClean="0">
          <a:solidFill>
            <a:schemeClr val="accent1"/>
          </a:solidFill>
          <a:latin typeface="Arial"/>
          <a:ea typeface="+mn-ea"/>
          <a:cs typeface="Arial"/>
        </a:defRPr>
      </a:lvl2pPr>
      <a:lvl3pPr marL="447675" indent="-180975" algn="l" defTabSz="728663" rtl="0" eaLnBrk="0" fontAlgn="base" hangingPunct="0">
        <a:lnSpc>
          <a:spcPct val="100000"/>
        </a:lnSpc>
        <a:spcBef>
          <a:spcPct val="0"/>
        </a:spcBef>
        <a:spcAft>
          <a:spcPts val="600"/>
        </a:spcAft>
        <a:buClr>
          <a:schemeClr val="accent1"/>
        </a:buClr>
        <a:buSzPct val="60000"/>
        <a:buFont typeface="Wingdings 2" pitchFamily="18" charset="2"/>
        <a:buChar char="¯"/>
        <a:defRPr lang="en-US" sz="1600" dirty="0" smtClean="0">
          <a:solidFill>
            <a:schemeClr val="accent1"/>
          </a:solidFill>
          <a:latin typeface="Arial" pitchFamily="34" charset="0"/>
          <a:cs typeface="Arial" pitchFamily="34" charset="0"/>
        </a:defRPr>
      </a:lvl3pPr>
      <a:lvl4pPr marL="785812" indent="-342900" algn="l" defTabSz="728663" rtl="0" eaLnBrk="0" fontAlgn="base" hangingPunct="0">
        <a:lnSpc>
          <a:spcPct val="100000"/>
        </a:lnSpc>
        <a:spcBef>
          <a:spcPct val="0"/>
        </a:spcBef>
        <a:spcAft>
          <a:spcPts val="600"/>
        </a:spcAft>
        <a:buClr>
          <a:schemeClr val="tx1"/>
        </a:buClr>
        <a:buSzPct val="100000"/>
        <a:buFont typeface="Arial" pitchFamily="34" charset="0"/>
        <a:buChar char="–"/>
        <a:tabLst/>
        <a:defRPr lang="en-US" sz="1400" dirty="0" smtClean="0">
          <a:solidFill>
            <a:srgbClr val="5E5F61"/>
          </a:solidFill>
          <a:latin typeface="Arial" pitchFamily="34" charset="0"/>
          <a:cs typeface="Arial" pitchFamily="34" charset="0"/>
        </a:defRPr>
      </a:lvl4pPr>
      <a:lvl5pPr marL="974725" indent="-342900" algn="l" defTabSz="728663" rtl="0" eaLnBrk="0" fontAlgn="base" hangingPunct="0">
        <a:lnSpc>
          <a:spcPts val="1400"/>
        </a:lnSpc>
        <a:spcBef>
          <a:spcPts val="300"/>
        </a:spcBef>
        <a:spcAft>
          <a:spcPts val="600"/>
        </a:spcAft>
        <a:buClr>
          <a:srgbClr val="5E5F61"/>
        </a:buClr>
        <a:buSzPct val="100000"/>
        <a:buFont typeface="Arial" pitchFamily="34" charset="0"/>
        <a:buChar char="∙"/>
        <a:defRPr lang="en-GB" sz="1400" dirty="0" smtClean="0">
          <a:solidFill>
            <a:srgbClr val="5E5F61"/>
          </a:solidFill>
          <a:latin typeface="Arial" pitchFamily="34" charset="0"/>
          <a:cs typeface="Arial" pitchFamily="34" charset="0"/>
        </a:defRPr>
      </a:lvl5pPr>
      <a:lvl6pPr marL="1163638" indent="-238125" algn="l" defTabSz="728663" rtl="0" fontAlgn="base">
        <a:lnSpc>
          <a:spcPct val="95000"/>
        </a:lnSpc>
        <a:spcBef>
          <a:spcPct val="0"/>
        </a:spcBef>
        <a:spcAft>
          <a:spcPct val="0"/>
        </a:spcAft>
        <a:buClr>
          <a:schemeClr val="tx1"/>
        </a:buClr>
        <a:buFont typeface="Credit Suisse Type Roman"/>
        <a:buChar char="−"/>
        <a:defRPr sz="1400">
          <a:solidFill>
            <a:schemeClr val="tx1"/>
          </a:solidFill>
          <a:latin typeface="+mn-lt"/>
        </a:defRPr>
      </a:lvl6pPr>
      <a:lvl7pPr marL="1620838" indent="-238125" algn="l" defTabSz="728663" rtl="0" fontAlgn="base">
        <a:lnSpc>
          <a:spcPct val="95000"/>
        </a:lnSpc>
        <a:spcBef>
          <a:spcPct val="0"/>
        </a:spcBef>
        <a:spcAft>
          <a:spcPct val="0"/>
        </a:spcAft>
        <a:buClr>
          <a:schemeClr val="tx1"/>
        </a:buClr>
        <a:buFont typeface="Credit Suisse Type Roman"/>
        <a:buChar char="−"/>
        <a:defRPr sz="1400">
          <a:solidFill>
            <a:schemeClr val="tx1"/>
          </a:solidFill>
          <a:latin typeface="+mn-lt"/>
        </a:defRPr>
      </a:lvl7pPr>
      <a:lvl8pPr marL="2078038" indent="-238125" algn="l" defTabSz="728663" rtl="0" fontAlgn="base">
        <a:lnSpc>
          <a:spcPct val="95000"/>
        </a:lnSpc>
        <a:spcBef>
          <a:spcPct val="0"/>
        </a:spcBef>
        <a:spcAft>
          <a:spcPct val="0"/>
        </a:spcAft>
        <a:buClr>
          <a:schemeClr val="tx1"/>
        </a:buClr>
        <a:buFont typeface="Credit Suisse Type Roman"/>
        <a:buChar char="−"/>
        <a:defRPr sz="1400">
          <a:solidFill>
            <a:schemeClr val="tx1"/>
          </a:solidFill>
          <a:latin typeface="+mn-lt"/>
        </a:defRPr>
      </a:lvl8pPr>
      <a:lvl9pPr marL="2535238" indent="-238125" algn="l" defTabSz="728663" rtl="0" fontAlgn="base">
        <a:lnSpc>
          <a:spcPct val="95000"/>
        </a:lnSpc>
        <a:spcBef>
          <a:spcPct val="0"/>
        </a:spcBef>
        <a:spcAft>
          <a:spcPct val="0"/>
        </a:spcAft>
        <a:buClr>
          <a:schemeClr val="tx1"/>
        </a:buClr>
        <a:buFont typeface="Credit Suisse Type Roman"/>
        <a:buChar char="−"/>
        <a:defRPr sz="14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5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0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63778E-D72E-4561-9125-AB75761F54BF}" type="datetimeFigureOut">
              <a:rPr lang="en-GB" smtClean="0"/>
              <a:pPr/>
              <a:t>29/11/2017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0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0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BC4E6D-75DB-4706-A487-86D3D932949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="" xmlns:p14="http://schemas.microsoft.com/office/powerpoint/2010/main" val="2023459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 descr="https://lh6.googleusercontent.com/VtOVUA5vOcZC5e7vQBgqY4ihNlam2JdT3yvSeC0a6SyCkARbi-skH0R-2ikrFIgAXSlQpWppFPojSq_SDBFEh5j_oKVWS2gIMRT9RUqmbsjCe_kxa98oxXk-xhBk3y0teQK5a5iBOM0"/>
          <p:cNvPicPr>
            <a:picLocks noChangeAspect="1" noChangeArrowheads="1"/>
          </p:cNvPicPr>
          <p:nvPr/>
        </p:nvPicPr>
        <p:blipFill>
          <a:blip r:embed="rId2" cstate="print"/>
          <a:srcRect l="34896" b="16689"/>
          <a:stretch>
            <a:fillRect/>
          </a:stretch>
        </p:blipFill>
        <p:spPr bwMode="auto">
          <a:xfrm>
            <a:off x="0" y="0"/>
            <a:ext cx="9906000" cy="6858000"/>
          </a:xfrm>
          <a:prstGeom prst="rect">
            <a:avLst/>
          </a:prstGeom>
          <a:noFill/>
        </p:spPr>
      </p:pic>
      <p:sp>
        <p:nvSpPr>
          <p:cNvPr id="9" name="Rectangle 8"/>
          <p:cNvSpPr/>
          <p:nvPr/>
        </p:nvSpPr>
        <p:spPr>
          <a:xfrm>
            <a:off x="0" y="6309922"/>
            <a:ext cx="990599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400" kern="0" spc="100" dirty="0" smtClean="0">
                <a:solidFill>
                  <a:srgbClr val="7898B3"/>
                </a:solidFill>
                <a:latin typeface="Garamond"/>
                <a:cs typeface="Garamond"/>
              </a:rPr>
              <a:t>CS182 – ARTIFICIAL INTELLIGENCE</a:t>
            </a:r>
            <a:endParaRPr lang="en-US" sz="1400" spc="100" dirty="0">
              <a:solidFill>
                <a:srgbClr val="7898B3"/>
              </a:solidFill>
              <a:latin typeface="Garamond"/>
              <a:cs typeface="Garamond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063974" y="4022360"/>
            <a:ext cx="17780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800" b="0" spc="30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Oswald Regular"/>
                <a:cs typeface="Oswald Regular"/>
              </a:rPr>
              <a:t>PREPARED BY</a:t>
            </a:r>
            <a:endParaRPr lang="en-US" sz="1800" b="0" spc="300" dirty="0">
              <a:solidFill>
                <a:schemeClr val="bg2">
                  <a:lumMod val="60000"/>
                  <a:lumOff val="40000"/>
                </a:schemeClr>
              </a:solidFill>
              <a:latin typeface="Oswald Regular"/>
              <a:cs typeface="Oswald Regular"/>
            </a:endParaRPr>
          </a:p>
        </p:txBody>
      </p:sp>
      <p:sp>
        <p:nvSpPr>
          <p:cNvPr id="13" name="Rectangle 1"/>
          <p:cNvSpPr txBox="1">
            <a:spLocks noChangeArrowheads="1"/>
          </p:cNvSpPr>
          <p:nvPr/>
        </p:nvSpPr>
        <p:spPr>
          <a:xfrm>
            <a:off x="1593564" y="514350"/>
            <a:ext cx="6876352" cy="946572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/>
          <a:p>
            <a:pPr defTabSz="728663" eaLnBrk="0" hangingPunct="0">
              <a:lnSpc>
                <a:spcPct val="70000"/>
              </a:lnSpc>
              <a:defRPr/>
            </a:pPr>
            <a:r>
              <a:rPr lang="en-US" altLang="ja-JP" sz="6000" b="0" kern="0" dirty="0" smtClean="0">
                <a:solidFill>
                  <a:schemeClr val="accent4"/>
                </a:solidFill>
                <a:latin typeface="Oswald DemiBold"/>
                <a:ea typeface="+mj-ea"/>
                <a:cs typeface="Oswald DemiBold"/>
              </a:rPr>
              <a:t>!!! TITLE</a:t>
            </a:r>
            <a:endParaRPr lang="en-US" altLang="ja-JP" sz="6000" b="0" kern="0" dirty="0">
              <a:solidFill>
                <a:schemeClr val="accent4"/>
              </a:solidFill>
              <a:latin typeface="Oswald DemiBold"/>
              <a:ea typeface="+mj-ea"/>
              <a:cs typeface="Oswald DemiBold"/>
            </a:endParaRPr>
          </a:p>
        </p:txBody>
      </p:sp>
      <p:sp>
        <p:nvSpPr>
          <p:cNvPr id="14" name="Rectangle 1"/>
          <p:cNvSpPr txBox="1">
            <a:spLocks noChangeArrowheads="1"/>
          </p:cNvSpPr>
          <p:nvPr/>
        </p:nvSpPr>
        <p:spPr>
          <a:xfrm>
            <a:off x="1593564" y="1627023"/>
            <a:ext cx="6502236" cy="387798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/>
          <a:p>
            <a:pPr defTabSz="728663" eaLnBrk="0" hangingPunct="0">
              <a:lnSpc>
                <a:spcPct val="80000"/>
              </a:lnSpc>
              <a:defRPr/>
            </a:pPr>
            <a:r>
              <a:rPr lang="en-US" altLang="ja-JP" sz="2800" b="0" kern="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Oswald DemiBold"/>
                <a:ea typeface="+mj-ea"/>
                <a:cs typeface="Oswald DemiBold"/>
              </a:rPr>
              <a:t>USING CLUSTERING TO IDENTIFY                    3 MILLION NEW ASTEROIDS</a:t>
            </a:r>
            <a:endParaRPr lang="en-US" altLang="ja-JP" sz="2800" b="0" kern="0" dirty="0">
              <a:solidFill>
                <a:schemeClr val="bg2">
                  <a:lumMod val="60000"/>
                  <a:lumOff val="40000"/>
                </a:schemeClr>
              </a:solidFill>
              <a:latin typeface="Oswald DemiBold"/>
              <a:ea typeface="+mj-ea"/>
              <a:cs typeface="Oswald DemiBold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934932" y="4482030"/>
            <a:ext cx="203613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800" b="0" spc="3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Oswald Regular"/>
                <a:cs typeface="Oswald Regular"/>
              </a:rPr>
              <a:t>MATT HOLMAN</a:t>
            </a:r>
          </a:p>
          <a:p>
            <a:pPr algn="ctr"/>
            <a:r>
              <a:rPr lang="en-US" sz="1800" b="0" spc="3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Oswald Regular"/>
                <a:cs typeface="Oswald Regular"/>
              </a:rPr>
              <a:t>PAUL BLANKLEY</a:t>
            </a:r>
          </a:p>
          <a:p>
            <a:pPr algn="ctr"/>
            <a:r>
              <a:rPr lang="en-US" sz="1800" b="0" spc="3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Oswald Regular"/>
                <a:cs typeface="Oswald Regular"/>
              </a:rPr>
              <a:t>RYAN JANSSEN</a:t>
            </a:r>
            <a:endParaRPr lang="en-US" sz="1800" b="0" spc="300" dirty="0">
              <a:solidFill>
                <a:schemeClr val="accent1">
                  <a:lumMod val="20000"/>
                  <a:lumOff val="80000"/>
                </a:schemeClr>
              </a:solidFill>
              <a:latin typeface="Oswald Regular"/>
              <a:cs typeface="Oswald Regular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8201569" y="6315874"/>
            <a:ext cx="168828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b="0" dirty="0" smtClean="0">
                <a:solidFill>
                  <a:schemeClr val="bg1">
                    <a:lumMod val="95000"/>
                  </a:schemeClr>
                </a:solidFill>
                <a:latin typeface="Oswald Regular"/>
                <a:cs typeface="Oswald Regular"/>
              </a:rPr>
              <a:t>30 NOVEMBER 2017</a:t>
            </a:r>
            <a:endParaRPr lang="en-US" b="0" dirty="0">
              <a:solidFill>
                <a:schemeClr val="bg1">
                  <a:lumMod val="95000"/>
                </a:schemeClr>
              </a:solidFill>
              <a:latin typeface="Oswald Regular"/>
              <a:cs typeface="Oswald Regular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365275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4" descr="C:\Users\ry\Dropbox\GIT\182proj\Presentation\lens_zdot+2.5e-03.png"/>
          <p:cNvPicPr>
            <a:picLocks noChangeAspect="1" noChangeArrowheads="1"/>
          </p:cNvPicPr>
          <p:nvPr/>
        </p:nvPicPr>
        <p:blipFill>
          <a:blip r:embed="rId2" cstate="print"/>
          <a:srcRect b="7141"/>
          <a:stretch>
            <a:fillRect/>
          </a:stretch>
        </p:blipFill>
        <p:spPr bwMode="auto">
          <a:xfrm>
            <a:off x="942976" y="238125"/>
            <a:ext cx="8020050" cy="6619875"/>
          </a:xfrm>
          <a:prstGeom prst="rect">
            <a:avLst/>
          </a:prstGeom>
          <a:noFill/>
        </p:spPr>
      </p:pic>
      <p:sp>
        <p:nvSpPr>
          <p:cNvPr id="12" name="Rectangle 1"/>
          <p:cNvSpPr txBox="1">
            <a:spLocks noChangeArrowheads="1"/>
          </p:cNvSpPr>
          <p:nvPr/>
        </p:nvSpPr>
        <p:spPr>
          <a:xfrm>
            <a:off x="329515" y="412750"/>
            <a:ext cx="7176185" cy="387798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/>
          <a:p>
            <a:pPr defTabSz="728663" eaLnBrk="0" hangingPunct="0">
              <a:lnSpc>
                <a:spcPct val="70000"/>
              </a:lnSpc>
              <a:defRPr/>
            </a:pPr>
            <a:r>
              <a:rPr lang="en-US" altLang="ja-JP" sz="4000" b="0" kern="0" dirty="0" smtClean="0">
                <a:solidFill>
                  <a:srgbClr val="292929">
                    <a:lumMod val="75000"/>
                    <a:lumOff val="25000"/>
                  </a:srgbClr>
                </a:solidFill>
                <a:latin typeface="Oswald DemiBold"/>
                <a:ea typeface="+mj-ea"/>
                <a:cs typeface="Oswald DemiBold"/>
              </a:rPr>
              <a:t>THE VIEW FROM THE SUN</a:t>
            </a:r>
            <a:endParaRPr lang="en-US" altLang="ja-JP" sz="4000" b="0" kern="0" dirty="0">
              <a:solidFill>
                <a:srgbClr val="292929">
                  <a:lumMod val="75000"/>
                  <a:lumOff val="25000"/>
                </a:srgbClr>
              </a:solidFill>
              <a:latin typeface="Oswald DemiBold"/>
              <a:ea typeface="+mj-ea"/>
              <a:cs typeface="Oswald DemiBold"/>
            </a:endParaRPr>
          </a:p>
        </p:txBody>
      </p:sp>
      <p:sp>
        <p:nvSpPr>
          <p:cNvPr id="5" name="Rounded Rectangle 4"/>
          <p:cNvSpPr/>
          <p:nvPr/>
        </p:nvSpPr>
        <p:spPr bwMode="auto">
          <a:xfrm>
            <a:off x="5560412" y="2082521"/>
            <a:ext cx="186304" cy="164281"/>
          </a:xfrm>
          <a:prstGeom prst="roundRect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97253495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5" descr="C:\Users\ry\Dropbox\GIT\182proj\Presentation\lens_zdot+5.0e-03.png"/>
          <p:cNvPicPr>
            <a:picLocks noChangeAspect="1" noChangeArrowheads="1"/>
          </p:cNvPicPr>
          <p:nvPr/>
        </p:nvPicPr>
        <p:blipFill>
          <a:blip r:embed="rId2" cstate="print"/>
          <a:srcRect b="7141"/>
          <a:stretch>
            <a:fillRect/>
          </a:stretch>
        </p:blipFill>
        <p:spPr bwMode="auto">
          <a:xfrm>
            <a:off x="942976" y="238125"/>
            <a:ext cx="8020050" cy="6619875"/>
          </a:xfrm>
          <a:prstGeom prst="rect">
            <a:avLst/>
          </a:prstGeom>
          <a:noFill/>
        </p:spPr>
      </p:pic>
      <p:sp>
        <p:nvSpPr>
          <p:cNvPr id="12" name="Rectangle 1"/>
          <p:cNvSpPr txBox="1">
            <a:spLocks noChangeArrowheads="1"/>
          </p:cNvSpPr>
          <p:nvPr/>
        </p:nvSpPr>
        <p:spPr>
          <a:xfrm>
            <a:off x="329515" y="412750"/>
            <a:ext cx="7176185" cy="387798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/>
          <a:p>
            <a:pPr defTabSz="728663" eaLnBrk="0" hangingPunct="0">
              <a:lnSpc>
                <a:spcPct val="70000"/>
              </a:lnSpc>
              <a:defRPr/>
            </a:pPr>
            <a:r>
              <a:rPr lang="en-US" altLang="ja-JP" sz="4000" b="0" kern="0" dirty="0" smtClean="0">
                <a:solidFill>
                  <a:srgbClr val="292929">
                    <a:lumMod val="75000"/>
                    <a:lumOff val="25000"/>
                  </a:srgbClr>
                </a:solidFill>
                <a:latin typeface="Oswald DemiBold"/>
                <a:ea typeface="+mj-ea"/>
                <a:cs typeface="Oswald DemiBold"/>
              </a:rPr>
              <a:t>THE VIEW FROM THE SUN</a:t>
            </a:r>
            <a:endParaRPr lang="en-US" altLang="ja-JP" sz="4000" b="0" kern="0" dirty="0">
              <a:solidFill>
                <a:srgbClr val="292929">
                  <a:lumMod val="75000"/>
                  <a:lumOff val="25000"/>
                </a:srgbClr>
              </a:solidFill>
              <a:latin typeface="Oswald DemiBold"/>
              <a:ea typeface="+mj-ea"/>
              <a:cs typeface="Oswald DemiBold"/>
            </a:endParaRPr>
          </a:p>
        </p:txBody>
      </p:sp>
      <p:sp>
        <p:nvSpPr>
          <p:cNvPr id="4" name="Rounded Rectangle 3"/>
          <p:cNvSpPr/>
          <p:nvPr/>
        </p:nvSpPr>
        <p:spPr bwMode="auto">
          <a:xfrm>
            <a:off x="5671418" y="2177669"/>
            <a:ext cx="232564" cy="258992"/>
          </a:xfrm>
          <a:prstGeom prst="roundRect">
            <a:avLst/>
          </a:prstGeom>
          <a:noFill/>
          <a:ln w="381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97253495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6" descr="C:\Users\ry\Dropbox\GIT\182proj\Presentation\lens_zdot+7.5e-03.png"/>
          <p:cNvPicPr>
            <a:picLocks noChangeAspect="1" noChangeArrowheads="1"/>
          </p:cNvPicPr>
          <p:nvPr/>
        </p:nvPicPr>
        <p:blipFill>
          <a:blip r:embed="rId2" cstate="print"/>
          <a:srcRect b="7141"/>
          <a:stretch>
            <a:fillRect/>
          </a:stretch>
        </p:blipFill>
        <p:spPr bwMode="auto">
          <a:xfrm>
            <a:off x="942976" y="238125"/>
            <a:ext cx="8020050" cy="6619875"/>
          </a:xfrm>
          <a:prstGeom prst="rect">
            <a:avLst/>
          </a:prstGeom>
          <a:noFill/>
        </p:spPr>
      </p:pic>
      <p:sp>
        <p:nvSpPr>
          <p:cNvPr id="12" name="Rectangle 1"/>
          <p:cNvSpPr txBox="1">
            <a:spLocks noChangeArrowheads="1"/>
          </p:cNvSpPr>
          <p:nvPr/>
        </p:nvSpPr>
        <p:spPr>
          <a:xfrm>
            <a:off x="329515" y="412750"/>
            <a:ext cx="7176185" cy="387798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/>
          <a:p>
            <a:pPr defTabSz="728663" eaLnBrk="0" hangingPunct="0">
              <a:lnSpc>
                <a:spcPct val="70000"/>
              </a:lnSpc>
              <a:defRPr/>
            </a:pPr>
            <a:r>
              <a:rPr lang="en-US" altLang="ja-JP" sz="4000" b="0" kern="0" dirty="0" smtClean="0">
                <a:solidFill>
                  <a:srgbClr val="292929">
                    <a:lumMod val="75000"/>
                    <a:lumOff val="25000"/>
                  </a:srgbClr>
                </a:solidFill>
                <a:latin typeface="Oswald DemiBold"/>
                <a:ea typeface="+mj-ea"/>
                <a:cs typeface="Oswald DemiBold"/>
              </a:rPr>
              <a:t>THE VIEW FROM THE SUN</a:t>
            </a:r>
            <a:endParaRPr lang="en-US" altLang="ja-JP" sz="4000" b="0" kern="0" dirty="0">
              <a:solidFill>
                <a:srgbClr val="292929">
                  <a:lumMod val="75000"/>
                  <a:lumOff val="25000"/>
                </a:srgbClr>
              </a:solidFill>
              <a:latin typeface="Oswald DemiBold"/>
              <a:ea typeface="+mj-ea"/>
              <a:cs typeface="Oswald DemiBold"/>
            </a:endParaRPr>
          </a:p>
        </p:txBody>
      </p:sp>
      <p:sp>
        <p:nvSpPr>
          <p:cNvPr id="4" name="Rounded Rectangle 3"/>
          <p:cNvSpPr/>
          <p:nvPr/>
        </p:nvSpPr>
        <p:spPr bwMode="auto">
          <a:xfrm>
            <a:off x="5666225" y="2207603"/>
            <a:ext cx="466725" cy="447675"/>
          </a:xfrm>
          <a:prstGeom prst="roundRect">
            <a:avLst/>
          </a:prstGeom>
          <a:noFill/>
          <a:ln w="381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97253495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/>
          <p:cNvSpPr/>
          <p:nvPr/>
        </p:nvSpPr>
        <p:spPr bwMode="auto">
          <a:xfrm>
            <a:off x="-5348" y="1624803"/>
            <a:ext cx="9911348" cy="5233197"/>
          </a:xfrm>
          <a:prstGeom prst="rect">
            <a:avLst/>
          </a:prstGeom>
          <a:solidFill>
            <a:srgbClr val="3E3E3E"/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endParaRPr lang="en-US" dirty="0" smtClean="0">
              <a:solidFill>
                <a:srgbClr val="FFFFFF"/>
              </a:solidFill>
            </a:endParaRPr>
          </a:p>
        </p:txBody>
      </p:sp>
      <p:sp>
        <p:nvSpPr>
          <p:cNvPr id="32" name="Slide Number Placeholder 3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A8136C9-B6BE-8C4D-AAF9-F03C3B9A71BA}" type="slidenum">
              <a:rPr lang="en-US" smtClean="0">
                <a:solidFill>
                  <a:srgbClr val="FFFFFF"/>
                </a:solidFill>
              </a:rPr>
              <a:pPr/>
              <a:t>12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3" name="Rectangle 1"/>
          <p:cNvSpPr txBox="1">
            <a:spLocks noChangeArrowheads="1"/>
          </p:cNvSpPr>
          <p:nvPr/>
        </p:nvSpPr>
        <p:spPr>
          <a:xfrm>
            <a:off x="329515" y="702826"/>
            <a:ext cx="9085952" cy="387798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/>
          <a:p>
            <a:pPr defTabSz="728663" eaLnBrk="0" hangingPunct="0">
              <a:lnSpc>
                <a:spcPct val="95000"/>
              </a:lnSpc>
              <a:defRPr/>
            </a:pPr>
            <a:r>
              <a:rPr lang="en-GB" altLang="ja-JP" sz="2000" b="0" kern="0" spc="300" dirty="0" smtClean="0">
                <a:solidFill>
                  <a:srgbClr val="7898B3">
                    <a:lumMod val="75000"/>
                  </a:srgbClr>
                </a:solidFill>
                <a:latin typeface="Adobe Garamond Pro"/>
                <a:ea typeface="+mj-ea"/>
                <a:cs typeface="Adobe Garamond Pro"/>
              </a:rPr>
              <a:t>WHY DOES </a:t>
            </a:r>
            <a:r>
              <a:rPr lang="en-GB" altLang="ja-JP" sz="2000" b="0" kern="0" spc="300" dirty="0" smtClean="0">
                <a:solidFill>
                  <a:srgbClr val="7898B3">
                    <a:lumMod val="75000"/>
                  </a:srgbClr>
                </a:solidFill>
                <a:latin typeface="Adobe Garamond Pro"/>
                <a:ea typeface="+mj-ea"/>
                <a:cs typeface="Adobe Garamond Pro"/>
              </a:rPr>
              <a:t>HELIOCENTRICITY WORK?</a:t>
            </a:r>
            <a:endParaRPr lang="en-US" altLang="ja-JP" sz="2000" b="0" kern="0" spc="300" dirty="0">
              <a:solidFill>
                <a:srgbClr val="7898B3">
                  <a:lumMod val="75000"/>
                </a:srgbClr>
              </a:solidFill>
              <a:latin typeface="Adobe Garamond Pro"/>
              <a:ea typeface="+mj-ea"/>
              <a:cs typeface="Adobe Garamond Pro"/>
            </a:endParaRPr>
          </a:p>
        </p:txBody>
      </p:sp>
      <p:sp>
        <p:nvSpPr>
          <p:cNvPr id="34" name="Rectangle 1"/>
          <p:cNvSpPr txBox="1">
            <a:spLocks noChangeArrowheads="1"/>
          </p:cNvSpPr>
          <p:nvPr/>
        </p:nvSpPr>
        <p:spPr>
          <a:xfrm>
            <a:off x="329515" y="412750"/>
            <a:ext cx="4202545" cy="387798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/>
          <a:p>
            <a:pPr defTabSz="728663" eaLnBrk="0" hangingPunct="0">
              <a:lnSpc>
                <a:spcPct val="70000"/>
              </a:lnSpc>
              <a:defRPr/>
            </a:pPr>
            <a:r>
              <a:rPr lang="en-US" altLang="ja-JP" sz="4400" b="0" kern="0" dirty="0" smtClean="0">
                <a:solidFill>
                  <a:srgbClr val="292929">
                    <a:lumMod val="75000"/>
                    <a:lumOff val="25000"/>
                  </a:srgbClr>
                </a:solidFill>
                <a:latin typeface="Oswald DemiBold"/>
                <a:ea typeface="+mj-ea"/>
                <a:cs typeface="Oswald DemiBold"/>
              </a:rPr>
              <a:t>CORE INTUITION</a:t>
            </a:r>
            <a:endParaRPr lang="en-US" altLang="ja-JP" sz="4400" b="0" kern="0" dirty="0">
              <a:solidFill>
                <a:srgbClr val="292929">
                  <a:lumMod val="75000"/>
                  <a:lumOff val="25000"/>
                </a:srgbClr>
              </a:solidFill>
              <a:latin typeface="Oswald DemiBold"/>
              <a:ea typeface="+mj-ea"/>
              <a:cs typeface="Oswald DemiBold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7981724" y="6423032"/>
            <a:ext cx="7521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0" dirty="0" smtClean="0">
                <a:solidFill>
                  <a:schemeClr val="bg1">
                    <a:lumMod val="95000"/>
                  </a:schemeClr>
                </a:solidFill>
                <a:latin typeface="Oswald Light"/>
                <a:cs typeface="Oswald Light"/>
              </a:rPr>
              <a:t>*not to scale</a:t>
            </a:r>
          </a:p>
          <a:p>
            <a:r>
              <a:rPr lang="en-US" sz="1000" b="0" dirty="0" smtClean="0">
                <a:solidFill>
                  <a:schemeClr val="bg1">
                    <a:lumMod val="95000"/>
                  </a:schemeClr>
                </a:solidFill>
                <a:latin typeface="Oswald Light"/>
              </a:rPr>
              <a:t> (…obviously)</a:t>
            </a:r>
            <a:endParaRPr lang="en-US" sz="1000" dirty="0"/>
          </a:p>
        </p:txBody>
      </p:sp>
      <p:sp>
        <p:nvSpPr>
          <p:cNvPr id="25" name="Oval 24"/>
          <p:cNvSpPr/>
          <p:nvPr/>
        </p:nvSpPr>
        <p:spPr bwMode="auto">
          <a:xfrm rot="20620318">
            <a:off x="3933096" y="2708455"/>
            <a:ext cx="3790676" cy="6727693"/>
          </a:xfrm>
          <a:prstGeom prst="ellipse">
            <a:avLst/>
          </a:prstGeom>
          <a:noFill/>
          <a:ln w="1270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Calibri" pitchFamily="34" charset="0"/>
            </a:endParaRPr>
          </a:p>
        </p:txBody>
      </p:sp>
      <p:cxnSp>
        <p:nvCxnSpPr>
          <p:cNvPr id="14" name="Straight Connector 13"/>
          <p:cNvCxnSpPr/>
          <p:nvPr/>
        </p:nvCxnSpPr>
        <p:spPr bwMode="auto">
          <a:xfrm>
            <a:off x="4955678" y="2978798"/>
            <a:ext cx="831076" cy="2755775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bg1">
                <a:lumMod val="95000"/>
              </a:schemeClr>
            </a:solidFill>
            <a:prstDash val="sysDash"/>
            <a:round/>
            <a:headEnd type="none" w="med" len="med"/>
            <a:tailEnd type="none" w="lg" len="lg"/>
          </a:ln>
          <a:effectLst/>
        </p:spPr>
      </p:cxnSp>
      <p:grpSp>
        <p:nvGrpSpPr>
          <p:cNvPr id="18" name="Group 17"/>
          <p:cNvGrpSpPr/>
          <p:nvPr/>
        </p:nvGrpSpPr>
        <p:grpSpPr>
          <a:xfrm>
            <a:off x="7111228" y="5119082"/>
            <a:ext cx="377249" cy="381000"/>
            <a:chOff x="7636604" y="4648200"/>
            <a:chExt cx="377249" cy="381000"/>
          </a:xfrm>
        </p:grpSpPr>
        <p:sp>
          <p:nvSpPr>
            <p:cNvPr id="8" name="Oval 7"/>
            <p:cNvSpPr/>
            <p:nvPr/>
          </p:nvSpPr>
          <p:spPr bwMode="auto">
            <a:xfrm>
              <a:off x="7667222" y="4664646"/>
              <a:ext cx="341869" cy="341870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 w="63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36000" tIns="36000" rIns="36000" bIns="360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Calibri" pitchFamily="34" charset="0"/>
              </a:endParaRPr>
            </a:p>
          </p:txBody>
        </p:sp>
        <p:pic>
          <p:nvPicPr>
            <p:cNvPr id="1029" name="Picture 5"/>
            <p:cNvPicPr>
              <a:picLocks noChangeAspect="1" noChangeArrowheads="1"/>
            </p:cNvPicPr>
            <p:nvPr/>
          </p:nvPicPr>
          <p:blipFill>
            <a:blip r:embed="rId2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duotone>
                <a:prstClr val="black"/>
                <a:schemeClr val="bg1">
                  <a:lumMod val="85000"/>
                  <a:tint val="45000"/>
                  <a:satMod val="400000"/>
                </a:schemeClr>
              </a:duotone>
            </a:blip>
            <a:srcRect/>
            <a:stretch>
              <a:fillRect/>
            </a:stretch>
          </p:blipFill>
          <p:spPr bwMode="auto">
            <a:xfrm>
              <a:off x="7636604" y="4648200"/>
              <a:ext cx="377249" cy="381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23" name="Group 22"/>
          <p:cNvGrpSpPr/>
          <p:nvPr/>
        </p:nvGrpSpPr>
        <p:grpSpPr>
          <a:xfrm>
            <a:off x="5483730" y="5631094"/>
            <a:ext cx="876717" cy="907381"/>
            <a:chOff x="6009106" y="5160212"/>
            <a:chExt cx="876717" cy="907381"/>
          </a:xfrm>
        </p:grpSpPr>
        <p:sp>
          <p:nvSpPr>
            <p:cNvPr id="10" name="Oval 9"/>
            <p:cNvSpPr/>
            <p:nvPr/>
          </p:nvSpPr>
          <p:spPr bwMode="auto">
            <a:xfrm>
              <a:off x="6160695" y="5334000"/>
              <a:ext cx="561710" cy="561710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 w="63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36000" tIns="36000" rIns="36000" bIns="360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Calibri" pitchFamily="34" charset="0"/>
              </a:endParaRPr>
            </a:p>
          </p:txBody>
        </p:sp>
        <p:pic>
          <p:nvPicPr>
            <p:cNvPr id="1031" name="Picture 7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duotone>
                <a:prstClr val="black"/>
                <a:schemeClr val="bg1">
                  <a:lumMod val="85000"/>
                  <a:tint val="45000"/>
                  <a:satMod val="400000"/>
                </a:schemeClr>
              </a:duotone>
            </a:blip>
            <a:srcRect/>
            <a:stretch>
              <a:fillRect/>
            </a:stretch>
          </p:blipFill>
          <p:spPr bwMode="auto">
            <a:xfrm>
              <a:off x="6009106" y="5160212"/>
              <a:ext cx="876717" cy="90738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duotone>
              <a:prstClr val="black"/>
              <a:schemeClr val="accent2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 rot="12459637">
            <a:off x="4694256" y="2602667"/>
            <a:ext cx="498514" cy="4885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30" name="Straight Connector 29"/>
          <p:cNvCxnSpPr/>
          <p:nvPr/>
        </p:nvCxnSpPr>
        <p:spPr bwMode="auto">
          <a:xfrm>
            <a:off x="4808624" y="2985482"/>
            <a:ext cx="922026" cy="2759785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bg1">
                <a:lumMod val="75000"/>
              </a:schemeClr>
            </a:solidFill>
            <a:prstDash val="sysDash"/>
            <a:round/>
            <a:headEnd type="none" w="med" len="med"/>
            <a:tailEnd type="none" w="lg" len="lg"/>
          </a:ln>
          <a:effectLst/>
        </p:spPr>
      </p:cxnSp>
      <p:cxnSp>
        <p:nvCxnSpPr>
          <p:cNvPr id="35" name="Straight Connector 34"/>
          <p:cNvCxnSpPr/>
          <p:nvPr/>
        </p:nvCxnSpPr>
        <p:spPr bwMode="auto">
          <a:xfrm>
            <a:off x="4656224" y="2985482"/>
            <a:ext cx="1023640" cy="277851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tx1">
                <a:lumMod val="75000"/>
                <a:lumOff val="25000"/>
              </a:schemeClr>
            </a:solidFill>
            <a:prstDash val="sysDash"/>
            <a:round/>
            <a:headEnd type="none" w="med" len="med"/>
            <a:tailEnd type="none" w="lg" len="lg"/>
          </a:ln>
          <a:effectLst/>
        </p:spPr>
      </p:cxnSp>
      <p:cxnSp>
        <p:nvCxnSpPr>
          <p:cNvPr id="41" name="Straight Connector 40"/>
          <p:cNvCxnSpPr/>
          <p:nvPr/>
        </p:nvCxnSpPr>
        <p:spPr bwMode="auto">
          <a:xfrm>
            <a:off x="4961024" y="2985482"/>
            <a:ext cx="2230499" cy="2120627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bg1">
                <a:lumMod val="95000"/>
              </a:schemeClr>
            </a:solidFill>
            <a:prstDash val="sysDash"/>
            <a:round/>
            <a:headEnd type="none" w="med" len="med"/>
            <a:tailEnd type="none" w="lg" len="lg"/>
          </a:ln>
          <a:effectLst/>
        </p:spPr>
      </p:cxnSp>
      <p:cxnSp>
        <p:nvCxnSpPr>
          <p:cNvPr id="42" name="Straight Connector 41"/>
          <p:cNvCxnSpPr/>
          <p:nvPr/>
        </p:nvCxnSpPr>
        <p:spPr bwMode="auto">
          <a:xfrm>
            <a:off x="4808624" y="2985482"/>
            <a:ext cx="2326795" cy="2131321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bg1">
                <a:lumMod val="75000"/>
              </a:schemeClr>
            </a:solidFill>
            <a:prstDash val="sysDash"/>
            <a:round/>
            <a:headEnd type="none" w="med" len="med"/>
            <a:tailEnd type="none" w="lg" len="lg"/>
          </a:ln>
          <a:effectLst/>
        </p:spPr>
      </p:cxnSp>
      <p:cxnSp>
        <p:nvCxnSpPr>
          <p:cNvPr id="43" name="Straight Connector 42"/>
          <p:cNvCxnSpPr/>
          <p:nvPr/>
        </p:nvCxnSpPr>
        <p:spPr bwMode="auto">
          <a:xfrm>
            <a:off x="4656224" y="2985482"/>
            <a:ext cx="2428409" cy="2150046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tx1">
                <a:lumMod val="75000"/>
                <a:lumOff val="25000"/>
              </a:schemeClr>
            </a:solidFill>
            <a:prstDash val="sysDash"/>
            <a:round/>
            <a:headEnd type="none" w="med" len="med"/>
            <a:tailEnd type="none" w="lg" len="lg"/>
          </a:ln>
          <a:effectLst/>
        </p:spPr>
      </p:cxnSp>
      <p:cxnSp>
        <p:nvCxnSpPr>
          <p:cNvPr id="47" name="Straight Connector 46"/>
          <p:cNvCxnSpPr/>
          <p:nvPr/>
        </p:nvCxnSpPr>
        <p:spPr bwMode="auto">
          <a:xfrm flipH="1">
            <a:off x="6229722" y="5418535"/>
            <a:ext cx="870249" cy="532689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sp>
        <p:nvSpPr>
          <p:cNvPr id="51" name="Rectangle 50"/>
          <p:cNvSpPr/>
          <p:nvPr/>
        </p:nvSpPr>
        <p:spPr>
          <a:xfrm>
            <a:off x="6602408" y="5657052"/>
            <a:ext cx="57900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0" dirty="0" smtClean="0">
                <a:solidFill>
                  <a:srgbClr val="92D050"/>
                </a:solidFill>
                <a:latin typeface="Oswald Light"/>
                <a:cs typeface="Oswald Light"/>
              </a:rPr>
              <a:t>known</a:t>
            </a:r>
            <a:endParaRPr lang="en-US" sz="2800" dirty="0">
              <a:solidFill>
                <a:srgbClr val="92D050"/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6535726" y="4289405"/>
            <a:ext cx="72648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0" dirty="0" smtClean="0">
                <a:solidFill>
                  <a:srgbClr val="C00000"/>
                </a:solidFill>
                <a:latin typeface="Oswald Light"/>
                <a:cs typeface="Oswald Light"/>
              </a:rPr>
              <a:t>unknown</a:t>
            </a:r>
            <a:endParaRPr lang="en-US" sz="2800" dirty="0">
              <a:solidFill>
                <a:srgbClr val="C00000"/>
              </a:solidFill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4248785" y="4620997"/>
            <a:ext cx="1167307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b="0" dirty="0" smtClean="0">
                <a:solidFill>
                  <a:schemeClr val="accent4">
                    <a:lumMod val="90000"/>
                  </a:schemeClr>
                </a:solidFill>
                <a:latin typeface="Oswald Light"/>
                <a:cs typeface="Oswald Light"/>
              </a:rPr>
              <a:t>unknown, but: </a:t>
            </a:r>
          </a:p>
          <a:p>
            <a:pPr marL="342900" indent="-342900" algn="ctr">
              <a:buAutoNum type="arabicParenR"/>
            </a:pPr>
            <a:r>
              <a:rPr lang="en-US" sz="1400" b="0" dirty="0" smtClean="0">
                <a:solidFill>
                  <a:schemeClr val="accent4">
                    <a:lumMod val="90000"/>
                  </a:schemeClr>
                </a:solidFill>
                <a:latin typeface="Oswald Light"/>
                <a:cs typeface="Oswald Light"/>
              </a:rPr>
              <a:t>inferable</a:t>
            </a:r>
          </a:p>
          <a:p>
            <a:pPr marL="342900" indent="-342900" algn="ctr">
              <a:buAutoNum type="arabicParenR"/>
            </a:pPr>
            <a:r>
              <a:rPr lang="en-US" sz="1400" b="0" dirty="0" smtClean="0">
                <a:solidFill>
                  <a:schemeClr val="accent4">
                    <a:lumMod val="90000"/>
                  </a:schemeClr>
                </a:solidFill>
                <a:latin typeface="Oswald Light"/>
                <a:cs typeface="Oswald Light"/>
              </a:rPr>
              <a:t>~constant </a:t>
            </a:r>
          </a:p>
        </p:txBody>
      </p:sp>
      <p:sp>
        <p:nvSpPr>
          <p:cNvPr id="54" name="Rectangle 53"/>
          <p:cNvSpPr/>
          <p:nvPr/>
        </p:nvSpPr>
        <p:spPr>
          <a:xfrm>
            <a:off x="7887368" y="3692470"/>
            <a:ext cx="1759285" cy="140074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57" name="Rectangle 56"/>
          <p:cNvSpPr/>
          <p:nvPr/>
        </p:nvSpPr>
        <p:spPr>
          <a:xfrm>
            <a:off x="7887368" y="2016372"/>
            <a:ext cx="1759285" cy="140074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58" name="Rectangle 57"/>
          <p:cNvSpPr/>
          <p:nvPr/>
        </p:nvSpPr>
        <p:spPr>
          <a:xfrm>
            <a:off x="7885944" y="4777138"/>
            <a:ext cx="17780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0" dirty="0" smtClean="0">
                <a:solidFill>
                  <a:schemeClr val="accent4">
                    <a:lumMod val="50000"/>
                  </a:schemeClr>
                </a:solidFill>
                <a:latin typeface="Oswald Light"/>
                <a:cs typeface="Oswald Light"/>
              </a:rPr>
              <a:t>Heliocentric POV (~linear)</a:t>
            </a:r>
            <a:endParaRPr lang="en-US" sz="14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7925835" y="3089259"/>
            <a:ext cx="16930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0" dirty="0" smtClean="0">
                <a:solidFill>
                  <a:schemeClr val="accent1"/>
                </a:solidFill>
                <a:latin typeface="Oswald Light"/>
                <a:cs typeface="Oswald Light"/>
              </a:rPr>
              <a:t>Earth POV (nonlinear)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61" name="Freeform 60"/>
          <p:cNvSpPr/>
          <p:nvPr/>
        </p:nvSpPr>
        <p:spPr bwMode="auto">
          <a:xfrm>
            <a:off x="7887368" y="3895558"/>
            <a:ext cx="1748590" cy="780716"/>
          </a:xfrm>
          <a:custGeom>
            <a:avLst/>
            <a:gdLst>
              <a:gd name="connsiteX0" fmla="*/ 0 w 1748590"/>
              <a:gd name="connsiteY0" fmla="*/ 780716 h 780716"/>
              <a:gd name="connsiteX1" fmla="*/ 898358 w 1748590"/>
              <a:gd name="connsiteY1" fmla="*/ 310147 h 780716"/>
              <a:gd name="connsiteX2" fmla="*/ 1748590 w 1748590"/>
              <a:gd name="connsiteY2" fmla="*/ 0 h 780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48590" h="780716">
                <a:moveTo>
                  <a:pt x="0" y="780716"/>
                </a:moveTo>
                <a:cubicBezTo>
                  <a:pt x="303463" y="610491"/>
                  <a:pt x="606926" y="440266"/>
                  <a:pt x="898358" y="310147"/>
                </a:cubicBezTo>
                <a:cubicBezTo>
                  <a:pt x="1189790" y="180028"/>
                  <a:pt x="1469190" y="90014"/>
                  <a:pt x="1748590" y="0"/>
                </a:cubicBezTo>
              </a:path>
            </a:pathLst>
          </a:custGeom>
          <a:noFill/>
          <a:ln w="2857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Calibri" pitchFamily="34" charset="0"/>
            </a:endParaRPr>
          </a:p>
        </p:txBody>
      </p:sp>
      <p:sp>
        <p:nvSpPr>
          <p:cNvPr id="62" name="Oval 61"/>
          <p:cNvSpPr/>
          <p:nvPr/>
        </p:nvSpPr>
        <p:spPr bwMode="auto">
          <a:xfrm>
            <a:off x="8716220" y="4154899"/>
            <a:ext cx="112280" cy="112280"/>
          </a:xfrm>
          <a:prstGeom prst="ellipse">
            <a:avLst/>
          </a:prstGeom>
          <a:solidFill>
            <a:schemeClr val="accent3"/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Calibri" pitchFamily="34" charset="0"/>
            </a:endParaRPr>
          </a:p>
        </p:txBody>
      </p:sp>
      <p:sp>
        <p:nvSpPr>
          <p:cNvPr id="66" name="Oval 65"/>
          <p:cNvSpPr/>
          <p:nvPr/>
        </p:nvSpPr>
        <p:spPr bwMode="auto">
          <a:xfrm>
            <a:off x="9096413" y="2467985"/>
            <a:ext cx="112280" cy="112280"/>
          </a:xfrm>
          <a:prstGeom prst="ellipse">
            <a:avLst/>
          </a:prstGeom>
          <a:solidFill>
            <a:schemeClr val="accent3"/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Calibri" pitchFamily="34" charset="0"/>
            </a:endParaRPr>
          </a:p>
        </p:txBody>
      </p:sp>
      <p:sp>
        <p:nvSpPr>
          <p:cNvPr id="67" name="Freeform 66"/>
          <p:cNvSpPr/>
          <p:nvPr/>
        </p:nvSpPr>
        <p:spPr bwMode="auto">
          <a:xfrm>
            <a:off x="7887368" y="2125384"/>
            <a:ext cx="1759285" cy="987704"/>
          </a:xfrm>
          <a:custGeom>
            <a:avLst/>
            <a:gdLst>
              <a:gd name="connsiteX0" fmla="*/ 0 w 1764632"/>
              <a:gd name="connsiteY0" fmla="*/ 953614 h 1017783"/>
              <a:gd name="connsiteX1" fmla="*/ 609600 w 1764632"/>
              <a:gd name="connsiteY1" fmla="*/ 910835 h 1017783"/>
              <a:gd name="connsiteX2" fmla="*/ 1112253 w 1764632"/>
              <a:gd name="connsiteY2" fmla="*/ 782498 h 1017783"/>
              <a:gd name="connsiteX3" fmla="*/ 1267327 w 1764632"/>
              <a:gd name="connsiteY3" fmla="*/ 402835 h 1017783"/>
              <a:gd name="connsiteX4" fmla="*/ 1171074 w 1764632"/>
              <a:gd name="connsiteY4" fmla="*/ 151509 h 1017783"/>
              <a:gd name="connsiteX5" fmla="*/ 951832 w 1764632"/>
              <a:gd name="connsiteY5" fmla="*/ 55256 h 1017783"/>
              <a:gd name="connsiteX6" fmla="*/ 705853 w 1764632"/>
              <a:gd name="connsiteY6" fmla="*/ 23172 h 1017783"/>
              <a:gd name="connsiteX7" fmla="*/ 443832 w 1764632"/>
              <a:gd name="connsiteY7" fmla="*/ 194288 h 1017783"/>
              <a:gd name="connsiteX8" fmla="*/ 310148 w 1764632"/>
              <a:gd name="connsiteY8" fmla="*/ 536519 h 1017783"/>
              <a:gd name="connsiteX9" fmla="*/ 711200 w 1764632"/>
              <a:gd name="connsiteY9" fmla="*/ 777151 h 1017783"/>
              <a:gd name="connsiteX10" fmla="*/ 1363579 w 1764632"/>
              <a:gd name="connsiteY10" fmla="*/ 926877 h 1017783"/>
              <a:gd name="connsiteX11" fmla="*/ 1764632 w 1764632"/>
              <a:gd name="connsiteY11" fmla="*/ 1017783 h 1017783"/>
              <a:gd name="connsiteX0" fmla="*/ 0 w 1764632"/>
              <a:gd name="connsiteY0" fmla="*/ 953614 h 1017783"/>
              <a:gd name="connsiteX1" fmla="*/ 609600 w 1764632"/>
              <a:gd name="connsiteY1" fmla="*/ 910835 h 1017783"/>
              <a:gd name="connsiteX2" fmla="*/ 1112253 w 1764632"/>
              <a:gd name="connsiteY2" fmla="*/ 782498 h 1017783"/>
              <a:gd name="connsiteX3" fmla="*/ 1267327 w 1764632"/>
              <a:gd name="connsiteY3" fmla="*/ 402835 h 1017783"/>
              <a:gd name="connsiteX4" fmla="*/ 1171074 w 1764632"/>
              <a:gd name="connsiteY4" fmla="*/ 151509 h 1017783"/>
              <a:gd name="connsiteX5" fmla="*/ 951832 w 1764632"/>
              <a:gd name="connsiteY5" fmla="*/ 55256 h 1017783"/>
              <a:gd name="connsiteX6" fmla="*/ 705853 w 1764632"/>
              <a:gd name="connsiteY6" fmla="*/ 23172 h 1017783"/>
              <a:gd name="connsiteX7" fmla="*/ 443832 w 1764632"/>
              <a:gd name="connsiteY7" fmla="*/ 194288 h 1017783"/>
              <a:gd name="connsiteX8" fmla="*/ 310148 w 1764632"/>
              <a:gd name="connsiteY8" fmla="*/ 536519 h 1017783"/>
              <a:gd name="connsiteX9" fmla="*/ 711200 w 1764632"/>
              <a:gd name="connsiteY9" fmla="*/ 777151 h 1017783"/>
              <a:gd name="connsiteX10" fmla="*/ 1363579 w 1764632"/>
              <a:gd name="connsiteY10" fmla="*/ 926877 h 1017783"/>
              <a:gd name="connsiteX11" fmla="*/ 1764632 w 1764632"/>
              <a:gd name="connsiteY11" fmla="*/ 1017783 h 1017783"/>
              <a:gd name="connsiteX0" fmla="*/ 0 w 1764632"/>
              <a:gd name="connsiteY0" fmla="*/ 953614 h 1017783"/>
              <a:gd name="connsiteX1" fmla="*/ 609600 w 1764632"/>
              <a:gd name="connsiteY1" fmla="*/ 910835 h 1017783"/>
              <a:gd name="connsiteX2" fmla="*/ 1112253 w 1764632"/>
              <a:gd name="connsiteY2" fmla="*/ 782498 h 1017783"/>
              <a:gd name="connsiteX3" fmla="*/ 1267327 w 1764632"/>
              <a:gd name="connsiteY3" fmla="*/ 402835 h 1017783"/>
              <a:gd name="connsiteX4" fmla="*/ 1171074 w 1764632"/>
              <a:gd name="connsiteY4" fmla="*/ 151509 h 1017783"/>
              <a:gd name="connsiteX5" fmla="*/ 951832 w 1764632"/>
              <a:gd name="connsiteY5" fmla="*/ 55256 h 1017783"/>
              <a:gd name="connsiteX6" fmla="*/ 705853 w 1764632"/>
              <a:gd name="connsiteY6" fmla="*/ 23172 h 1017783"/>
              <a:gd name="connsiteX7" fmla="*/ 443832 w 1764632"/>
              <a:gd name="connsiteY7" fmla="*/ 194288 h 1017783"/>
              <a:gd name="connsiteX8" fmla="*/ 310148 w 1764632"/>
              <a:gd name="connsiteY8" fmla="*/ 536519 h 1017783"/>
              <a:gd name="connsiteX9" fmla="*/ 711200 w 1764632"/>
              <a:gd name="connsiteY9" fmla="*/ 777151 h 1017783"/>
              <a:gd name="connsiteX10" fmla="*/ 1363579 w 1764632"/>
              <a:gd name="connsiteY10" fmla="*/ 926877 h 1017783"/>
              <a:gd name="connsiteX11" fmla="*/ 1764632 w 1764632"/>
              <a:gd name="connsiteY11" fmla="*/ 1017783 h 1017783"/>
              <a:gd name="connsiteX0" fmla="*/ 0 w 1764632"/>
              <a:gd name="connsiteY0" fmla="*/ 959435 h 1023604"/>
              <a:gd name="connsiteX1" fmla="*/ 609600 w 1764632"/>
              <a:gd name="connsiteY1" fmla="*/ 916656 h 1023604"/>
              <a:gd name="connsiteX2" fmla="*/ 1112253 w 1764632"/>
              <a:gd name="connsiteY2" fmla="*/ 788319 h 1023604"/>
              <a:gd name="connsiteX3" fmla="*/ 1267327 w 1764632"/>
              <a:gd name="connsiteY3" fmla="*/ 408656 h 1023604"/>
              <a:gd name="connsiteX4" fmla="*/ 1171074 w 1764632"/>
              <a:gd name="connsiteY4" fmla="*/ 157330 h 1023604"/>
              <a:gd name="connsiteX5" fmla="*/ 976820 w 1764632"/>
              <a:gd name="connsiteY5" fmla="*/ 26152 h 1023604"/>
              <a:gd name="connsiteX6" fmla="*/ 705853 w 1764632"/>
              <a:gd name="connsiteY6" fmla="*/ 28993 h 1023604"/>
              <a:gd name="connsiteX7" fmla="*/ 443832 w 1764632"/>
              <a:gd name="connsiteY7" fmla="*/ 200109 h 1023604"/>
              <a:gd name="connsiteX8" fmla="*/ 310148 w 1764632"/>
              <a:gd name="connsiteY8" fmla="*/ 542340 h 1023604"/>
              <a:gd name="connsiteX9" fmla="*/ 711200 w 1764632"/>
              <a:gd name="connsiteY9" fmla="*/ 782972 h 1023604"/>
              <a:gd name="connsiteX10" fmla="*/ 1363579 w 1764632"/>
              <a:gd name="connsiteY10" fmla="*/ 932698 h 1023604"/>
              <a:gd name="connsiteX11" fmla="*/ 1764632 w 1764632"/>
              <a:gd name="connsiteY11" fmla="*/ 1023604 h 1023604"/>
              <a:gd name="connsiteX0" fmla="*/ 0 w 1764632"/>
              <a:gd name="connsiteY0" fmla="*/ 959435 h 1023604"/>
              <a:gd name="connsiteX1" fmla="*/ 609600 w 1764632"/>
              <a:gd name="connsiteY1" fmla="*/ 916656 h 1023604"/>
              <a:gd name="connsiteX2" fmla="*/ 1112253 w 1764632"/>
              <a:gd name="connsiteY2" fmla="*/ 788319 h 1023604"/>
              <a:gd name="connsiteX3" fmla="*/ 1267327 w 1764632"/>
              <a:gd name="connsiteY3" fmla="*/ 408656 h 1023604"/>
              <a:gd name="connsiteX4" fmla="*/ 1171074 w 1764632"/>
              <a:gd name="connsiteY4" fmla="*/ 157330 h 1023604"/>
              <a:gd name="connsiteX5" fmla="*/ 976820 w 1764632"/>
              <a:gd name="connsiteY5" fmla="*/ 26152 h 1023604"/>
              <a:gd name="connsiteX6" fmla="*/ 705853 w 1764632"/>
              <a:gd name="connsiteY6" fmla="*/ 28993 h 1023604"/>
              <a:gd name="connsiteX7" fmla="*/ 443832 w 1764632"/>
              <a:gd name="connsiteY7" fmla="*/ 200109 h 1023604"/>
              <a:gd name="connsiteX8" fmla="*/ 419911 w 1764632"/>
              <a:gd name="connsiteY8" fmla="*/ 555040 h 1023604"/>
              <a:gd name="connsiteX9" fmla="*/ 711200 w 1764632"/>
              <a:gd name="connsiteY9" fmla="*/ 782972 h 1023604"/>
              <a:gd name="connsiteX10" fmla="*/ 1363579 w 1764632"/>
              <a:gd name="connsiteY10" fmla="*/ 932698 h 1023604"/>
              <a:gd name="connsiteX11" fmla="*/ 1764632 w 1764632"/>
              <a:gd name="connsiteY11" fmla="*/ 1023604 h 1023604"/>
              <a:gd name="connsiteX0" fmla="*/ 0 w 1764632"/>
              <a:gd name="connsiteY0" fmla="*/ 958641 h 1022810"/>
              <a:gd name="connsiteX1" fmla="*/ 609600 w 1764632"/>
              <a:gd name="connsiteY1" fmla="*/ 915862 h 1022810"/>
              <a:gd name="connsiteX2" fmla="*/ 1112253 w 1764632"/>
              <a:gd name="connsiteY2" fmla="*/ 787525 h 1022810"/>
              <a:gd name="connsiteX3" fmla="*/ 1267327 w 1764632"/>
              <a:gd name="connsiteY3" fmla="*/ 407862 h 1022810"/>
              <a:gd name="connsiteX4" fmla="*/ 1171074 w 1764632"/>
              <a:gd name="connsiteY4" fmla="*/ 156536 h 1022810"/>
              <a:gd name="connsiteX5" fmla="*/ 976820 w 1764632"/>
              <a:gd name="connsiteY5" fmla="*/ 25358 h 1022810"/>
              <a:gd name="connsiteX6" fmla="*/ 705853 w 1764632"/>
              <a:gd name="connsiteY6" fmla="*/ 28199 h 1022810"/>
              <a:gd name="connsiteX7" fmla="*/ 488184 w 1764632"/>
              <a:gd name="connsiteY7" fmla="*/ 194553 h 1022810"/>
              <a:gd name="connsiteX8" fmla="*/ 419911 w 1764632"/>
              <a:gd name="connsiteY8" fmla="*/ 554246 h 1022810"/>
              <a:gd name="connsiteX9" fmla="*/ 711200 w 1764632"/>
              <a:gd name="connsiteY9" fmla="*/ 782178 h 1022810"/>
              <a:gd name="connsiteX10" fmla="*/ 1363579 w 1764632"/>
              <a:gd name="connsiteY10" fmla="*/ 931904 h 1022810"/>
              <a:gd name="connsiteX11" fmla="*/ 1764632 w 1764632"/>
              <a:gd name="connsiteY11" fmla="*/ 1022810 h 1022810"/>
              <a:gd name="connsiteX0" fmla="*/ 0 w 1764632"/>
              <a:gd name="connsiteY0" fmla="*/ 953085 h 1017254"/>
              <a:gd name="connsiteX1" fmla="*/ 609600 w 1764632"/>
              <a:gd name="connsiteY1" fmla="*/ 910306 h 1017254"/>
              <a:gd name="connsiteX2" fmla="*/ 1112253 w 1764632"/>
              <a:gd name="connsiteY2" fmla="*/ 781969 h 1017254"/>
              <a:gd name="connsiteX3" fmla="*/ 1267327 w 1764632"/>
              <a:gd name="connsiteY3" fmla="*/ 402306 h 1017254"/>
              <a:gd name="connsiteX4" fmla="*/ 1171074 w 1764632"/>
              <a:gd name="connsiteY4" fmla="*/ 150980 h 1017254"/>
              <a:gd name="connsiteX5" fmla="*/ 976820 w 1764632"/>
              <a:gd name="connsiteY5" fmla="*/ 19802 h 1017254"/>
              <a:gd name="connsiteX6" fmla="*/ 720140 w 1764632"/>
              <a:gd name="connsiteY6" fmla="*/ 32168 h 1017254"/>
              <a:gd name="connsiteX7" fmla="*/ 488184 w 1764632"/>
              <a:gd name="connsiteY7" fmla="*/ 188997 h 1017254"/>
              <a:gd name="connsiteX8" fmla="*/ 419911 w 1764632"/>
              <a:gd name="connsiteY8" fmla="*/ 548690 h 1017254"/>
              <a:gd name="connsiteX9" fmla="*/ 711200 w 1764632"/>
              <a:gd name="connsiteY9" fmla="*/ 776622 h 1017254"/>
              <a:gd name="connsiteX10" fmla="*/ 1363579 w 1764632"/>
              <a:gd name="connsiteY10" fmla="*/ 926348 h 1017254"/>
              <a:gd name="connsiteX11" fmla="*/ 1764632 w 1764632"/>
              <a:gd name="connsiteY11" fmla="*/ 1017254 h 1017254"/>
              <a:gd name="connsiteX0" fmla="*/ 0 w 1764632"/>
              <a:gd name="connsiteY0" fmla="*/ 946679 h 1010848"/>
              <a:gd name="connsiteX1" fmla="*/ 609600 w 1764632"/>
              <a:gd name="connsiteY1" fmla="*/ 903900 h 1010848"/>
              <a:gd name="connsiteX2" fmla="*/ 1112253 w 1764632"/>
              <a:gd name="connsiteY2" fmla="*/ 775563 h 1010848"/>
              <a:gd name="connsiteX3" fmla="*/ 1267327 w 1764632"/>
              <a:gd name="connsiteY3" fmla="*/ 395900 h 1010848"/>
              <a:gd name="connsiteX4" fmla="*/ 1171074 w 1764632"/>
              <a:gd name="connsiteY4" fmla="*/ 144574 h 1010848"/>
              <a:gd name="connsiteX5" fmla="*/ 1006982 w 1764632"/>
              <a:gd name="connsiteY5" fmla="*/ 28018 h 1010848"/>
              <a:gd name="connsiteX6" fmla="*/ 720140 w 1764632"/>
              <a:gd name="connsiteY6" fmla="*/ 25762 h 1010848"/>
              <a:gd name="connsiteX7" fmla="*/ 488184 w 1764632"/>
              <a:gd name="connsiteY7" fmla="*/ 182591 h 1010848"/>
              <a:gd name="connsiteX8" fmla="*/ 419911 w 1764632"/>
              <a:gd name="connsiteY8" fmla="*/ 542284 h 1010848"/>
              <a:gd name="connsiteX9" fmla="*/ 711200 w 1764632"/>
              <a:gd name="connsiteY9" fmla="*/ 770216 h 1010848"/>
              <a:gd name="connsiteX10" fmla="*/ 1363579 w 1764632"/>
              <a:gd name="connsiteY10" fmla="*/ 919942 h 1010848"/>
              <a:gd name="connsiteX11" fmla="*/ 1764632 w 1764632"/>
              <a:gd name="connsiteY11" fmla="*/ 1010848 h 1010848"/>
              <a:gd name="connsiteX0" fmla="*/ 0 w 1764632"/>
              <a:gd name="connsiteY0" fmla="*/ 946679 h 1010848"/>
              <a:gd name="connsiteX1" fmla="*/ 609600 w 1764632"/>
              <a:gd name="connsiteY1" fmla="*/ 903900 h 1010848"/>
              <a:gd name="connsiteX2" fmla="*/ 1112253 w 1764632"/>
              <a:gd name="connsiteY2" fmla="*/ 775563 h 1010848"/>
              <a:gd name="connsiteX3" fmla="*/ 1267327 w 1764632"/>
              <a:gd name="connsiteY3" fmla="*/ 395900 h 1010848"/>
              <a:gd name="connsiteX4" fmla="*/ 1209174 w 1764632"/>
              <a:gd name="connsiteY4" fmla="*/ 157274 h 1010848"/>
              <a:gd name="connsiteX5" fmla="*/ 1006982 w 1764632"/>
              <a:gd name="connsiteY5" fmla="*/ 28018 h 1010848"/>
              <a:gd name="connsiteX6" fmla="*/ 720140 w 1764632"/>
              <a:gd name="connsiteY6" fmla="*/ 25762 h 1010848"/>
              <a:gd name="connsiteX7" fmla="*/ 488184 w 1764632"/>
              <a:gd name="connsiteY7" fmla="*/ 182591 h 1010848"/>
              <a:gd name="connsiteX8" fmla="*/ 419911 w 1764632"/>
              <a:gd name="connsiteY8" fmla="*/ 542284 h 1010848"/>
              <a:gd name="connsiteX9" fmla="*/ 711200 w 1764632"/>
              <a:gd name="connsiteY9" fmla="*/ 770216 h 1010848"/>
              <a:gd name="connsiteX10" fmla="*/ 1363579 w 1764632"/>
              <a:gd name="connsiteY10" fmla="*/ 919942 h 1010848"/>
              <a:gd name="connsiteX11" fmla="*/ 1764632 w 1764632"/>
              <a:gd name="connsiteY11" fmla="*/ 1010848 h 1010848"/>
              <a:gd name="connsiteX0" fmla="*/ 0 w 1764632"/>
              <a:gd name="connsiteY0" fmla="*/ 946679 h 1010848"/>
              <a:gd name="connsiteX1" fmla="*/ 609600 w 1764632"/>
              <a:gd name="connsiteY1" fmla="*/ 903900 h 1010848"/>
              <a:gd name="connsiteX2" fmla="*/ 1117015 w 1764632"/>
              <a:gd name="connsiteY2" fmla="*/ 748576 h 1010848"/>
              <a:gd name="connsiteX3" fmla="*/ 1267327 w 1764632"/>
              <a:gd name="connsiteY3" fmla="*/ 395900 h 1010848"/>
              <a:gd name="connsiteX4" fmla="*/ 1209174 w 1764632"/>
              <a:gd name="connsiteY4" fmla="*/ 157274 h 1010848"/>
              <a:gd name="connsiteX5" fmla="*/ 1006982 w 1764632"/>
              <a:gd name="connsiteY5" fmla="*/ 28018 h 1010848"/>
              <a:gd name="connsiteX6" fmla="*/ 720140 w 1764632"/>
              <a:gd name="connsiteY6" fmla="*/ 25762 h 1010848"/>
              <a:gd name="connsiteX7" fmla="*/ 488184 w 1764632"/>
              <a:gd name="connsiteY7" fmla="*/ 182591 h 1010848"/>
              <a:gd name="connsiteX8" fmla="*/ 419911 w 1764632"/>
              <a:gd name="connsiteY8" fmla="*/ 542284 h 1010848"/>
              <a:gd name="connsiteX9" fmla="*/ 711200 w 1764632"/>
              <a:gd name="connsiteY9" fmla="*/ 770216 h 1010848"/>
              <a:gd name="connsiteX10" fmla="*/ 1363579 w 1764632"/>
              <a:gd name="connsiteY10" fmla="*/ 919942 h 1010848"/>
              <a:gd name="connsiteX11" fmla="*/ 1764632 w 1764632"/>
              <a:gd name="connsiteY11" fmla="*/ 1010848 h 1010848"/>
              <a:gd name="connsiteX0" fmla="*/ 0 w 1764632"/>
              <a:gd name="connsiteY0" fmla="*/ 946679 h 1010848"/>
              <a:gd name="connsiteX1" fmla="*/ 609600 w 1764632"/>
              <a:gd name="connsiteY1" fmla="*/ 903900 h 1010848"/>
              <a:gd name="connsiteX2" fmla="*/ 1117015 w 1764632"/>
              <a:gd name="connsiteY2" fmla="*/ 748576 h 1010848"/>
              <a:gd name="connsiteX3" fmla="*/ 1267327 w 1764632"/>
              <a:gd name="connsiteY3" fmla="*/ 457812 h 1010848"/>
              <a:gd name="connsiteX4" fmla="*/ 1209174 w 1764632"/>
              <a:gd name="connsiteY4" fmla="*/ 157274 h 1010848"/>
              <a:gd name="connsiteX5" fmla="*/ 1006982 w 1764632"/>
              <a:gd name="connsiteY5" fmla="*/ 28018 h 1010848"/>
              <a:gd name="connsiteX6" fmla="*/ 720140 w 1764632"/>
              <a:gd name="connsiteY6" fmla="*/ 25762 h 1010848"/>
              <a:gd name="connsiteX7" fmla="*/ 488184 w 1764632"/>
              <a:gd name="connsiteY7" fmla="*/ 182591 h 1010848"/>
              <a:gd name="connsiteX8" fmla="*/ 419911 w 1764632"/>
              <a:gd name="connsiteY8" fmla="*/ 542284 h 1010848"/>
              <a:gd name="connsiteX9" fmla="*/ 711200 w 1764632"/>
              <a:gd name="connsiteY9" fmla="*/ 770216 h 1010848"/>
              <a:gd name="connsiteX10" fmla="*/ 1363579 w 1764632"/>
              <a:gd name="connsiteY10" fmla="*/ 919942 h 1010848"/>
              <a:gd name="connsiteX11" fmla="*/ 1764632 w 1764632"/>
              <a:gd name="connsiteY11" fmla="*/ 1010848 h 1010848"/>
              <a:gd name="connsiteX0" fmla="*/ 0 w 1748590"/>
              <a:gd name="connsiteY0" fmla="*/ 946679 h 987704"/>
              <a:gd name="connsiteX1" fmla="*/ 609600 w 1748590"/>
              <a:gd name="connsiteY1" fmla="*/ 903900 h 987704"/>
              <a:gd name="connsiteX2" fmla="*/ 1117015 w 1748590"/>
              <a:gd name="connsiteY2" fmla="*/ 748576 h 987704"/>
              <a:gd name="connsiteX3" fmla="*/ 1267327 w 1748590"/>
              <a:gd name="connsiteY3" fmla="*/ 457812 h 987704"/>
              <a:gd name="connsiteX4" fmla="*/ 1209174 w 1748590"/>
              <a:gd name="connsiteY4" fmla="*/ 157274 h 987704"/>
              <a:gd name="connsiteX5" fmla="*/ 1006982 w 1748590"/>
              <a:gd name="connsiteY5" fmla="*/ 28018 h 987704"/>
              <a:gd name="connsiteX6" fmla="*/ 720140 w 1748590"/>
              <a:gd name="connsiteY6" fmla="*/ 25762 h 987704"/>
              <a:gd name="connsiteX7" fmla="*/ 488184 w 1748590"/>
              <a:gd name="connsiteY7" fmla="*/ 182591 h 987704"/>
              <a:gd name="connsiteX8" fmla="*/ 419911 w 1748590"/>
              <a:gd name="connsiteY8" fmla="*/ 542284 h 987704"/>
              <a:gd name="connsiteX9" fmla="*/ 711200 w 1748590"/>
              <a:gd name="connsiteY9" fmla="*/ 770216 h 987704"/>
              <a:gd name="connsiteX10" fmla="*/ 1363579 w 1748590"/>
              <a:gd name="connsiteY10" fmla="*/ 919942 h 987704"/>
              <a:gd name="connsiteX11" fmla="*/ 1748590 w 1748590"/>
              <a:gd name="connsiteY11" fmla="*/ 987704 h 987704"/>
              <a:gd name="connsiteX0" fmla="*/ 0 w 1759285"/>
              <a:gd name="connsiteY0" fmla="*/ 946679 h 987704"/>
              <a:gd name="connsiteX1" fmla="*/ 609600 w 1759285"/>
              <a:gd name="connsiteY1" fmla="*/ 903900 h 987704"/>
              <a:gd name="connsiteX2" fmla="*/ 1117015 w 1759285"/>
              <a:gd name="connsiteY2" fmla="*/ 748576 h 987704"/>
              <a:gd name="connsiteX3" fmla="*/ 1267327 w 1759285"/>
              <a:gd name="connsiteY3" fmla="*/ 457812 h 987704"/>
              <a:gd name="connsiteX4" fmla="*/ 1209174 w 1759285"/>
              <a:gd name="connsiteY4" fmla="*/ 157274 h 987704"/>
              <a:gd name="connsiteX5" fmla="*/ 1006982 w 1759285"/>
              <a:gd name="connsiteY5" fmla="*/ 28018 h 987704"/>
              <a:gd name="connsiteX6" fmla="*/ 720140 w 1759285"/>
              <a:gd name="connsiteY6" fmla="*/ 25762 h 987704"/>
              <a:gd name="connsiteX7" fmla="*/ 488184 w 1759285"/>
              <a:gd name="connsiteY7" fmla="*/ 182591 h 987704"/>
              <a:gd name="connsiteX8" fmla="*/ 419911 w 1759285"/>
              <a:gd name="connsiteY8" fmla="*/ 542284 h 987704"/>
              <a:gd name="connsiteX9" fmla="*/ 711200 w 1759285"/>
              <a:gd name="connsiteY9" fmla="*/ 770216 h 987704"/>
              <a:gd name="connsiteX10" fmla="*/ 1363579 w 1759285"/>
              <a:gd name="connsiteY10" fmla="*/ 919942 h 987704"/>
              <a:gd name="connsiteX11" fmla="*/ 1759285 w 1759285"/>
              <a:gd name="connsiteY11" fmla="*/ 987704 h 987704"/>
              <a:gd name="connsiteX0" fmla="*/ 0 w 1759285"/>
              <a:gd name="connsiteY0" fmla="*/ 946679 h 987704"/>
              <a:gd name="connsiteX1" fmla="*/ 609600 w 1759285"/>
              <a:gd name="connsiteY1" fmla="*/ 903900 h 987704"/>
              <a:gd name="connsiteX2" fmla="*/ 1117015 w 1759285"/>
              <a:gd name="connsiteY2" fmla="*/ 748576 h 987704"/>
              <a:gd name="connsiteX3" fmla="*/ 1267327 w 1759285"/>
              <a:gd name="connsiteY3" fmla="*/ 457812 h 987704"/>
              <a:gd name="connsiteX4" fmla="*/ 1209174 w 1759285"/>
              <a:gd name="connsiteY4" fmla="*/ 157274 h 987704"/>
              <a:gd name="connsiteX5" fmla="*/ 1006982 w 1759285"/>
              <a:gd name="connsiteY5" fmla="*/ 28018 h 987704"/>
              <a:gd name="connsiteX6" fmla="*/ 720140 w 1759285"/>
              <a:gd name="connsiteY6" fmla="*/ 25762 h 987704"/>
              <a:gd name="connsiteX7" fmla="*/ 488184 w 1759285"/>
              <a:gd name="connsiteY7" fmla="*/ 182591 h 987704"/>
              <a:gd name="connsiteX8" fmla="*/ 434405 w 1759285"/>
              <a:gd name="connsiteY8" fmla="*/ 530638 h 987704"/>
              <a:gd name="connsiteX9" fmla="*/ 711200 w 1759285"/>
              <a:gd name="connsiteY9" fmla="*/ 770216 h 987704"/>
              <a:gd name="connsiteX10" fmla="*/ 1363579 w 1759285"/>
              <a:gd name="connsiteY10" fmla="*/ 919942 h 987704"/>
              <a:gd name="connsiteX11" fmla="*/ 1759285 w 1759285"/>
              <a:gd name="connsiteY11" fmla="*/ 987704 h 987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59285" h="987704">
                <a:moveTo>
                  <a:pt x="0" y="946679"/>
                </a:moveTo>
                <a:cubicBezTo>
                  <a:pt x="212112" y="939549"/>
                  <a:pt x="423431" y="936917"/>
                  <a:pt x="609600" y="903900"/>
                </a:cubicBezTo>
                <a:cubicBezTo>
                  <a:pt x="795769" y="870883"/>
                  <a:pt x="1007394" y="822924"/>
                  <a:pt x="1117015" y="748576"/>
                </a:cubicBezTo>
                <a:cubicBezTo>
                  <a:pt x="1226636" y="674228"/>
                  <a:pt x="1251967" y="556362"/>
                  <a:pt x="1267327" y="457812"/>
                </a:cubicBezTo>
                <a:cubicBezTo>
                  <a:pt x="1282687" y="359262"/>
                  <a:pt x="1252565" y="228906"/>
                  <a:pt x="1209174" y="157274"/>
                </a:cubicBezTo>
                <a:cubicBezTo>
                  <a:pt x="1165783" y="85642"/>
                  <a:pt x="1088488" y="49937"/>
                  <a:pt x="1006982" y="28018"/>
                </a:cubicBezTo>
                <a:cubicBezTo>
                  <a:pt x="925476" y="6099"/>
                  <a:pt x="806606" y="0"/>
                  <a:pt x="720140" y="25762"/>
                </a:cubicBezTo>
                <a:cubicBezTo>
                  <a:pt x="633674" y="51524"/>
                  <a:pt x="535807" y="98445"/>
                  <a:pt x="488184" y="182591"/>
                </a:cubicBezTo>
                <a:cubicBezTo>
                  <a:pt x="440562" y="266737"/>
                  <a:pt x="397236" y="432701"/>
                  <a:pt x="434405" y="530638"/>
                </a:cubicBezTo>
                <a:cubicBezTo>
                  <a:pt x="471574" y="628575"/>
                  <a:pt x="556338" y="705332"/>
                  <a:pt x="711200" y="770216"/>
                </a:cubicBezTo>
                <a:cubicBezTo>
                  <a:pt x="866062" y="835100"/>
                  <a:pt x="1363579" y="919942"/>
                  <a:pt x="1363579" y="919942"/>
                </a:cubicBezTo>
                <a:lnTo>
                  <a:pt x="1759285" y="987704"/>
                </a:lnTo>
              </a:path>
            </a:pathLst>
          </a:custGeom>
          <a:noFill/>
          <a:ln w="2857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Calibri" pitchFamily="34" charset="0"/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254618" y="1958761"/>
            <a:ext cx="3703358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69863" indent="-169863">
              <a:buFont typeface="Arial" pitchFamily="34" charset="0"/>
              <a:buChar char="•"/>
            </a:pPr>
            <a:r>
              <a:rPr lang="en-US" sz="2400" b="0" dirty="0" smtClean="0">
                <a:solidFill>
                  <a:srgbClr val="FFFFFF">
                    <a:lumMod val="95000"/>
                  </a:srgbClr>
                </a:solidFill>
                <a:latin typeface="Oswald Light"/>
                <a:cs typeface="Oswald Light"/>
              </a:rPr>
              <a:t>Heliocentric transform </a:t>
            </a:r>
            <a:r>
              <a:rPr lang="en-US" sz="2400" b="0" dirty="0" smtClean="0">
                <a:solidFill>
                  <a:srgbClr val="FFFFFF">
                    <a:lumMod val="95000"/>
                  </a:srgbClr>
                </a:solidFill>
                <a:latin typeface="Oswald Light"/>
                <a:cs typeface="Oswald Light"/>
              </a:rPr>
              <a:t>allows us to infer </a:t>
            </a:r>
            <a:r>
              <a:rPr lang="en-US" sz="2400" b="0" dirty="0" smtClean="0">
                <a:solidFill>
                  <a:schemeClr val="accent4">
                    <a:lumMod val="75000"/>
                  </a:schemeClr>
                </a:solidFill>
                <a:latin typeface="Oswald Light"/>
                <a:cs typeface="Oswald Light"/>
              </a:rPr>
              <a:t>a constant distance from the sun</a:t>
            </a:r>
            <a:endParaRPr lang="en-US" sz="2400" b="0" dirty="0" smtClean="0">
              <a:solidFill>
                <a:schemeClr val="accent4">
                  <a:lumMod val="75000"/>
                </a:schemeClr>
              </a:solidFill>
              <a:latin typeface="Oswald Light"/>
              <a:cs typeface="Oswald Light"/>
            </a:endParaRPr>
          </a:p>
          <a:p>
            <a:pPr marL="169863" indent="-169863"/>
            <a:endParaRPr lang="en-US" sz="2400" b="0" dirty="0" smtClean="0">
              <a:solidFill>
                <a:srgbClr val="FFFFFF">
                  <a:lumMod val="95000"/>
                </a:srgbClr>
              </a:solidFill>
              <a:latin typeface="Oswald Light"/>
              <a:cs typeface="Oswald Light"/>
            </a:endParaRPr>
          </a:p>
          <a:p>
            <a:pPr marL="169863" indent="-169863">
              <a:buFont typeface="Arial" pitchFamily="34" charset="0"/>
              <a:buChar char="•"/>
            </a:pPr>
            <a:r>
              <a:rPr lang="en-US" sz="2400" b="0" dirty="0" smtClean="0">
                <a:solidFill>
                  <a:srgbClr val="FFFFFF">
                    <a:lumMod val="95000"/>
                  </a:srgbClr>
                </a:solidFill>
                <a:latin typeface="Oswald Light"/>
                <a:cs typeface="Oswald Light"/>
              </a:rPr>
              <a:t>Also helps us compare             asteroid </a:t>
            </a:r>
            <a:r>
              <a:rPr lang="en-US" sz="2400" b="0" dirty="0" err="1" smtClean="0">
                <a:solidFill>
                  <a:srgbClr val="FFFFFF">
                    <a:lumMod val="95000"/>
                  </a:srgbClr>
                </a:solidFill>
                <a:latin typeface="Oswald Light"/>
                <a:cs typeface="Oswald Light"/>
              </a:rPr>
              <a:t>tracklets</a:t>
            </a:r>
            <a:r>
              <a:rPr lang="en-US" sz="2400" b="0" dirty="0" smtClean="0">
                <a:solidFill>
                  <a:srgbClr val="FFFFFF">
                    <a:lumMod val="95000"/>
                  </a:srgbClr>
                </a:solidFill>
                <a:latin typeface="Oswald Light"/>
                <a:cs typeface="Oswald Light"/>
              </a:rPr>
              <a:t>                     </a:t>
            </a:r>
            <a:r>
              <a:rPr lang="en-US" sz="2400" b="0" dirty="0" smtClean="0">
                <a:solidFill>
                  <a:schemeClr val="accent4">
                    <a:lumMod val="75000"/>
                  </a:schemeClr>
                </a:solidFill>
                <a:latin typeface="Oswald Light"/>
                <a:cs typeface="Oswald Light"/>
              </a:rPr>
              <a:t>linearly, and in </a:t>
            </a:r>
            <a:r>
              <a:rPr lang="en-US" sz="2400" b="0" dirty="0" smtClean="0">
                <a:solidFill>
                  <a:schemeClr val="accent4">
                    <a:lumMod val="75000"/>
                  </a:schemeClr>
                </a:solidFill>
                <a:latin typeface="Oswald Light"/>
                <a:cs typeface="Oswald Light"/>
              </a:rPr>
              <a:t>common time</a:t>
            </a:r>
            <a:endParaRPr lang="en-US" sz="2400" b="0" dirty="0" smtClean="0">
              <a:solidFill>
                <a:schemeClr val="accent4">
                  <a:lumMod val="75000"/>
                </a:schemeClr>
              </a:solidFill>
              <a:latin typeface="Oswald Light"/>
              <a:cs typeface="Oswald Light"/>
            </a:endParaRPr>
          </a:p>
          <a:p>
            <a:pPr marL="169863" indent="-169863">
              <a:buFont typeface="Arial" pitchFamily="34" charset="0"/>
              <a:buChar char="•"/>
            </a:pPr>
            <a:endParaRPr lang="en-US" sz="2400" b="0" dirty="0" smtClean="0">
              <a:solidFill>
                <a:srgbClr val="FFFFFF">
                  <a:lumMod val="95000"/>
                </a:srgbClr>
              </a:solidFill>
              <a:latin typeface="Oswald Light"/>
              <a:cs typeface="Oswald Light"/>
            </a:endParaRPr>
          </a:p>
          <a:p>
            <a:pPr marL="169863" indent="-169863">
              <a:buFont typeface="Arial" pitchFamily="34" charset="0"/>
              <a:buChar char="•"/>
            </a:pPr>
            <a:r>
              <a:rPr lang="en-US" sz="2400" b="0" dirty="0" smtClean="0">
                <a:solidFill>
                  <a:srgbClr val="FFFFFF">
                    <a:lumMod val="95000"/>
                  </a:srgbClr>
                </a:solidFill>
                <a:latin typeface="Oswald Light"/>
                <a:cs typeface="Oswald Light"/>
              </a:rPr>
              <a:t>Enables </a:t>
            </a:r>
            <a:r>
              <a:rPr lang="en-US" sz="2400" b="0" dirty="0" smtClean="0">
                <a:solidFill>
                  <a:schemeClr val="accent4">
                    <a:lumMod val="75000"/>
                  </a:schemeClr>
                </a:solidFill>
                <a:latin typeface="Oswald Light"/>
                <a:cs typeface="Oswald Light"/>
              </a:rPr>
              <a:t>clustering </a:t>
            </a:r>
            <a:r>
              <a:rPr lang="en-US" sz="2400" b="0" dirty="0" smtClean="0">
                <a:solidFill>
                  <a:srgbClr val="FFFFFF">
                    <a:lumMod val="95000"/>
                  </a:srgbClr>
                </a:solidFill>
                <a:latin typeface="Oswald Light"/>
                <a:cs typeface="Oswald Light"/>
              </a:rPr>
              <a:t>over         small radii</a:t>
            </a:r>
            <a:endParaRPr lang="en-US" sz="2400" b="0" dirty="0">
              <a:solidFill>
                <a:srgbClr val="FFFFFF">
                  <a:lumMod val="95000"/>
                </a:srgbClr>
              </a:solidFill>
              <a:latin typeface="Oswald Light"/>
              <a:cs typeface="Oswald Light"/>
            </a:endParaRPr>
          </a:p>
        </p:txBody>
      </p:sp>
      <p:sp>
        <p:nvSpPr>
          <p:cNvPr id="84" name="Arc 83"/>
          <p:cNvSpPr/>
          <p:nvPr/>
        </p:nvSpPr>
        <p:spPr bwMode="auto">
          <a:xfrm rot="20620318">
            <a:off x="4112302" y="3020607"/>
            <a:ext cx="3434014" cy="6094690"/>
          </a:xfrm>
          <a:prstGeom prst="arc">
            <a:avLst>
              <a:gd name="adj1" fmla="val 13954106"/>
              <a:gd name="adj2" fmla="val 18970116"/>
            </a:avLst>
          </a:prstGeom>
          <a:noFill/>
          <a:ln w="12700" cap="flat" cmpd="sng" algn="ctr">
            <a:solidFill>
              <a:schemeClr val="accent3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Calibri" pitchFamily="34" charset="0"/>
            </a:endParaRPr>
          </a:p>
        </p:txBody>
      </p:sp>
      <p:sp>
        <p:nvSpPr>
          <p:cNvPr id="85" name="Arc 84"/>
          <p:cNvSpPr/>
          <p:nvPr/>
        </p:nvSpPr>
        <p:spPr bwMode="auto">
          <a:xfrm rot="20620318">
            <a:off x="4022001" y="2871611"/>
            <a:ext cx="3601916" cy="6392682"/>
          </a:xfrm>
          <a:prstGeom prst="arc">
            <a:avLst>
              <a:gd name="adj1" fmla="val 13954106"/>
              <a:gd name="adj2" fmla="val 18970116"/>
            </a:avLst>
          </a:prstGeom>
          <a:noFill/>
          <a:ln w="12700" cap="flat" cmpd="sng" algn="ctr">
            <a:solidFill>
              <a:schemeClr val="accent3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Calibri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52659871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 bwMode="auto">
          <a:xfrm>
            <a:off x="6204857" y="1"/>
            <a:ext cx="3701143" cy="6857999"/>
          </a:xfrm>
          <a:prstGeom prst="rect">
            <a:avLst/>
          </a:prstGeom>
          <a:solidFill>
            <a:srgbClr val="3E3E3E"/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endParaRPr lang="en-US" dirty="0" smtClean="0">
              <a:solidFill>
                <a:srgbClr val="FFFFFF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291942" y="2939143"/>
            <a:ext cx="3450771" cy="3896179"/>
          </a:xfrm>
          <a:prstGeom prst="rect">
            <a:avLst/>
          </a:prstGeom>
          <a:noFill/>
        </p:spPr>
        <p:txBody>
          <a:bodyPr wrap="square" lIns="0" rIns="0" rtlCol="0">
            <a:noAutofit/>
          </a:bodyPr>
          <a:lstStyle/>
          <a:p>
            <a:pPr>
              <a:spcAft>
                <a:spcPts val="600"/>
              </a:spcAft>
            </a:pPr>
            <a:endParaRPr lang="en-GB" sz="1100" b="0" dirty="0">
              <a:solidFill>
                <a:srgbClr val="FFFFFF"/>
              </a:solidFill>
              <a:latin typeface="Garamond"/>
              <a:cs typeface="Garamond"/>
            </a:endParaRPr>
          </a:p>
        </p:txBody>
      </p:sp>
      <p:sp>
        <p:nvSpPr>
          <p:cNvPr id="11" name="Rectangle 1"/>
          <p:cNvSpPr txBox="1">
            <a:spLocks noChangeArrowheads="1"/>
          </p:cNvSpPr>
          <p:nvPr/>
        </p:nvSpPr>
        <p:spPr>
          <a:xfrm>
            <a:off x="329515" y="450850"/>
            <a:ext cx="6887714" cy="387798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/>
          <a:p>
            <a:pPr defTabSz="728663" eaLnBrk="0" hangingPunct="0">
              <a:lnSpc>
                <a:spcPct val="70000"/>
              </a:lnSpc>
              <a:defRPr/>
            </a:pPr>
            <a:r>
              <a:rPr lang="en-US" altLang="ja-JP" sz="4400" b="0" kern="0" dirty="0" smtClean="0">
                <a:solidFill>
                  <a:srgbClr val="5F6062"/>
                </a:solidFill>
                <a:latin typeface="Oswald DemiBold"/>
                <a:ea typeface="+mj-ea"/>
                <a:cs typeface="Oswald DemiBold"/>
              </a:rPr>
              <a:t>OUR METHODOLOGY</a:t>
            </a:r>
            <a:endParaRPr lang="en-US" altLang="ja-JP" sz="4400" b="0" kern="0" dirty="0">
              <a:solidFill>
                <a:srgbClr val="5F6062"/>
              </a:solidFill>
              <a:latin typeface="Oswald DemiBold"/>
              <a:ea typeface="+mj-ea"/>
              <a:cs typeface="Oswald DemiBold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7487105" y="6440264"/>
            <a:ext cx="2311400" cy="365125"/>
          </a:xfrm>
        </p:spPr>
        <p:txBody>
          <a:bodyPr/>
          <a:lstStyle/>
          <a:p>
            <a:fld id="{BA8136C9-B6BE-8C4D-AAF9-F03C3B9A71BA}" type="slidenum">
              <a:rPr lang="en-US" smtClean="0">
                <a:solidFill>
                  <a:srgbClr val="FFFFFF"/>
                </a:solidFill>
              </a:rPr>
              <a:pPr/>
              <a:t>13</a:t>
            </a:fld>
            <a:endParaRPr lang="en-US" dirty="0">
              <a:solidFill>
                <a:srgbClr val="FFFFFF"/>
              </a:solidFill>
            </a:endParaRPr>
          </a:p>
        </p:txBody>
      </p:sp>
      <p:grpSp>
        <p:nvGrpSpPr>
          <p:cNvPr id="91" name="Group 90"/>
          <p:cNvGrpSpPr/>
          <p:nvPr/>
        </p:nvGrpSpPr>
        <p:grpSpPr>
          <a:xfrm>
            <a:off x="824905" y="2430010"/>
            <a:ext cx="4937719" cy="858078"/>
            <a:chOff x="872531" y="2487160"/>
            <a:chExt cx="4042367" cy="858078"/>
          </a:xfrm>
        </p:grpSpPr>
        <p:grpSp>
          <p:nvGrpSpPr>
            <p:cNvPr id="92" name="Group 6"/>
            <p:cNvGrpSpPr/>
            <p:nvPr/>
          </p:nvGrpSpPr>
          <p:grpSpPr>
            <a:xfrm>
              <a:off x="872531" y="2487160"/>
              <a:ext cx="4042367" cy="858078"/>
              <a:chOff x="6357389" y="1425629"/>
              <a:chExt cx="1287468" cy="674809"/>
            </a:xfrm>
          </p:grpSpPr>
          <p:sp>
            <p:nvSpPr>
              <p:cNvPr id="94" name="Rectangle 93"/>
              <p:cNvSpPr/>
              <p:nvPr/>
            </p:nvSpPr>
            <p:spPr>
              <a:xfrm>
                <a:off x="6357389" y="1425629"/>
                <a:ext cx="1244999" cy="674809"/>
              </a:xfrm>
              <a:prstGeom prst="rect">
                <a:avLst/>
              </a:prstGeom>
              <a:solidFill>
                <a:schemeClr val="accent1">
                  <a:lumMod val="50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6550020" y="1529535"/>
                <a:ext cx="1094837" cy="537332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>
                  <a:lnSpc>
                    <a:spcPct val="80000"/>
                  </a:lnSpc>
                </a:pPr>
                <a:r>
                  <a:rPr lang="en-US" sz="2400" b="0" dirty="0" smtClean="0">
                    <a:solidFill>
                      <a:schemeClr val="accent4">
                        <a:lumMod val="75000"/>
                      </a:schemeClr>
                    </a:solidFill>
                    <a:latin typeface="Oswald Light"/>
                    <a:cs typeface="Oswald Light"/>
                  </a:rPr>
                  <a:t>DIVIDE</a:t>
                </a:r>
                <a:r>
                  <a:rPr lang="en-US" sz="2400" b="0" dirty="0" smtClean="0">
                    <a:solidFill>
                      <a:schemeClr val="bg1">
                        <a:lumMod val="95000"/>
                      </a:schemeClr>
                    </a:solidFill>
                    <a:latin typeface="Oswald Light"/>
                    <a:cs typeface="Oswald Light"/>
                  </a:rPr>
                  <a:t> SKY INTO !!! PLANES</a:t>
                </a:r>
              </a:p>
              <a:p>
                <a:pPr>
                  <a:lnSpc>
                    <a:spcPct val="80000"/>
                  </a:lnSpc>
                </a:pPr>
                <a:r>
                  <a:rPr lang="en-US" sz="2400" b="0" dirty="0" smtClean="0">
                    <a:solidFill>
                      <a:schemeClr val="bg1">
                        <a:lumMod val="95000"/>
                      </a:schemeClr>
                    </a:solidFill>
                    <a:latin typeface="Oswald Light"/>
                    <a:cs typeface="Oswald Light"/>
                  </a:rPr>
                  <a:t>AND 300 TIME SLICES</a:t>
                </a:r>
              </a:p>
            </p:txBody>
          </p:sp>
        </p:grpSp>
        <p:sp>
          <p:nvSpPr>
            <p:cNvPr id="93" name="Rectangle 92"/>
            <p:cNvSpPr/>
            <p:nvPr/>
          </p:nvSpPr>
          <p:spPr>
            <a:xfrm>
              <a:off x="942225" y="2612095"/>
              <a:ext cx="566181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sz="4000" b="0" kern="0" dirty="0" smtClean="0">
                  <a:latin typeface="Oswald DemiBold"/>
                  <a:ea typeface="+mj-ea"/>
                  <a:cs typeface="Oswald DemiBold"/>
                </a:rPr>
                <a:t>1.</a:t>
              </a:r>
              <a:endParaRPr lang="en-US" dirty="0"/>
            </a:p>
          </p:txBody>
        </p:sp>
      </p:grpSp>
      <p:grpSp>
        <p:nvGrpSpPr>
          <p:cNvPr id="96" name="Group 95"/>
          <p:cNvGrpSpPr/>
          <p:nvPr/>
        </p:nvGrpSpPr>
        <p:grpSpPr>
          <a:xfrm>
            <a:off x="824905" y="3544711"/>
            <a:ext cx="4937719" cy="858078"/>
            <a:chOff x="891581" y="3677785"/>
            <a:chExt cx="4042367" cy="858078"/>
          </a:xfrm>
        </p:grpSpPr>
        <p:grpSp>
          <p:nvGrpSpPr>
            <p:cNvPr id="97" name="Group 13"/>
            <p:cNvGrpSpPr/>
            <p:nvPr/>
          </p:nvGrpSpPr>
          <p:grpSpPr>
            <a:xfrm>
              <a:off x="891581" y="3677785"/>
              <a:ext cx="4042367" cy="858078"/>
              <a:chOff x="6357389" y="1425629"/>
              <a:chExt cx="1287468" cy="674809"/>
            </a:xfrm>
          </p:grpSpPr>
          <p:sp>
            <p:nvSpPr>
              <p:cNvPr id="99" name="Rectangle 98"/>
              <p:cNvSpPr/>
              <p:nvPr/>
            </p:nvSpPr>
            <p:spPr>
              <a:xfrm>
                <a:off x="6357389" y="1425629"/>
                <a:ext cx="1244999" cy="674809"/>
              </a:xfrm>
              <a:prstGeom prst="rect">
                <a:avLst/>
              </a:prstGeom>
              <a:solidFill>
                <a:schemeClr val="accent1">
                  <a:lumMod val="50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6550020" y="1529535"/>
                <a:ext cx="1094837" cy="537332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>
                  <a:lnSpc>
                    <a:spcPct val="80000"/>
                  </a:lnSpc>
                </a:pPr>
                <a:r>
                  <a:rPr lang="en-US" sz="2400" b="0" dirty="0" smtClean="0">
                    <a:solidFill>
                      <a:schemeClr val="accent4">
                        <a:lumMod val="75000"/>
                      </a:schemeClr>
                    </a:solidFill>
                    <a:latin typeface="Oswald Light"/>
                    <a:cs typeface="Oswald Light"/>
                  </a:rPr>
                  <a:t>ASSERT</a:t>
                </a:r>
                <a:r>
                  <a:rPr lang="en-US" sz="2400" b="0" dirty="0" smtClean="0">
                    <a:solidFill>
                      <a:schemeClr val="bg1">
                        <a:lumMod val="95000"/>
                      </a:schemeClr>
                    </a:solidFill>
                    <a:latin typeface="Oswald Light"/>
                    <a:cs typeface="Oswald Light"/>
                  </a:rPr>
                  <a:t> THE (UNKNOWN) </a:t>
                </a:r>
              </a:p>
              <a:p>
                <a:pPr>
                  <a:lnSpc>
                    <a:spcPct val="80000"/>
                  </a:lnSpc>
                </a:pPr>
                <a:r>
                  <a:rPr lang="en-US" sz="2400" b="0" dirty="0" smtClean="0">
                    <a:solidFill>
                      <a:schemeClr val="bg1">
                        <a:lumMod val="95000"/>
                      </a:schemeClr>
                    </a:solidFill>
                    <a:latin typeface="Oswald Light"/>
                    <a:cs typeface="Oswald Light"/>
                  </a:rPr>
                  <a:t>Z-DISTANCE FROM THE SUN</a:t>
                </a:r>
              </a:p>
            </p:txBody>
          </p:sp>
        </p:grpSp>
        <p:sp>
          <p:nvSpPr>
            <p:cNvPr id="98" name="Rectangle 97"/>
            <p:cNvSpPr/>
            <p:nvPr/>
          </p:nvSpPr>
          <p:spPr>
            <a:xfrm>
              <a:off x="961275" y="3802720"/>
              <a:ext cx="566181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sz="4000" b="0" kern="0" dirty="0" smtClean="0">
                  <a:latin typeface="Oswald DemiBold"/>
                  <a:ea typeface="+mj-ea"/>
                  <a:cs typeface="Oswald DemiBold"/>
                </a:rPr>
                <a:t>2.</a:t>
              </a:r>
              <a:endParaRPr lang="en-US" dirty="0"/>
            </a:p>
          </p:txBody>
        </p:sp>
      </p:grpSp>
      <p:sp>
        <p:nvSpPr>
          <p:cNvPr id="111" name="Rectangle 110"/>
          <p:cNvSpPr/>
          <p:nvPr/>
        </p:nvSpPr>
        <p:spPr>
          <a:xfrm>
            <a:off x="6303916" y="1864969"/>
            <a:ext cx="3336471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0" dirty="0" smtClean="0">
                <a:solidFill>
                  <a:schemeClr val="bg1">
                    <a:lumMod val="95000"/>
                  </a:schemeClr>
                </a:solidFill>
                <a:latin typeface="Oswald Light"/>
                <a:cs typeface="Oswald Light"/>
              </a:rPr>
              <a:t>Running full sky in a single cluster is computationally intractable [O(n log n)]</a:t>
            </a:r>
          </a:p>
        </p:txBody>
      </p:sp>
      <p:cxnSp>
        <p:nvCxnSpPr>
          <p:cNvPr id="112" name="Straight Connector 111"/>
          <p:cNvCxnSpPr>
            <a:stCxn id="94" idx="2"/>
            <a:endCxn id="99" idx="0"/>
          </p:cNvCxnSpPr>
          <p:nvPr/>
        </p:nvCxnSpPr>
        <p:spPr bwMode="auto">
          <a:xfrm>
            <a:off x="3212326" y="3288088"/>
            <a:ext cx="0" cy="25662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</p:spTree>
    <p:extLst>
      <p:ext uri="{BB962C8B-B14F-4D97-AF65-F5344CB8AC3E}">
        <p14:creationId xmlns="" xmlns:p14="http://schemas.microsoft.com/office/powerpoint/2010/main" val="173450994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 bwMode="auto">
          <a:xfrm>
            <a:off x="6204857" y="1"/>
            <a:ext cx="3701143" cy="6857999"/>
          </a:xfrm>
          <a:prstGeom prst="rect">
            <a:avLst/>
          </a:prstGeom>
          <a:solidFill>
            <a:srgbClr val="3E3E3E"/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endParaRPr lang="en-US" dirty="0" smtClean="0">
              <a:solidFill>
                <a:srgbClr val="FFFFFF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291942" y="2939143"/>
            <a:ext cx="3450771" cy="3896179"/>
          </a:xfrm>
          <a:prstGeom prst="rect">
            <a:avLst/>
          </a:prstGeom>
          <a:noFill/>
        </p:spPr>
        <p:txBody>
          <a:bodyPr wrap="square" lIns="0" rIns="0" rtlCol="0">
            <a:noAutofit/>
          </a:bodyPr>
          <a:lstStyle/>
          <a:p>
            <a:pPr>
              <a:spcAft>
                <a:spcPts val="600"/>
              </a:spcAft>
            </a:pPr>
            <a:endParaRPr lang="en-GB" sz="1100" b="0" dirty="0">
              <a:solidFill>
                <a:srgbClr val="FFFFFF"/>
              </a:solidFill>
              <a:latin typeface="Garamond"/>
              <a:cs typeface="Garamond"/>
            </a:endParaRPr>
          </a:p>
        </p:txBody>
      </p:sp>
      <p:sp>
        <p:nvSpPr>
          <p:cNvPr id="11" name="Rectangle 1"/>
          <p:cNvSpPr txBox="1">
            <a:spLocks noChangeArrowheads="1"/>
          </p:cNvSpPr>
          <p:nvPr/>
        </p:nvSpPr>
        <p:spPr>
          <a:xfrm>
            <a:off x="329515" y="450850"/>
            <a:ext cx="6887714" cy="387798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/>
          <a:p>
            <a:pPr defTabSz="728663" eaLnBrk="0" hangingPunct="0">
              <a:lnSpc>
                <a:spcPct val="70000"/>
              </a:lnSpc>
              <a:defRPr/>
            </a:pPr>
            <a:r>
              <a:rPr lang="en-US" altLang="ja-JP" sz="4400" b="0" kern="0" dirty="0" smtClean="0">
                <a:solidFill>
                  <a:srgbClr val="5F6062"/>
                </a:solidFill>
                <a:latin typeface="Oswald DemiBold"/>
                <a:ea typeface="+mj-ea"/>
                <a:cs typeface="Oswald DemiBold"/>
              </a:rPr>
              <a:t>OUR METHODOLOGY</a:t>
            </a:r>
            <a:endParaRPr lang="en-US" altLang="ja-JP" sz="4400" b="0" kern="0" dirty="0">
              <a:solidFill>
                <a:srgbClr val="5F6062"/>
              </a:solidFill>
              <a:latin typeface="Oswald DemiBold"/>
              <a:ea typeface="+mj-ea"/>
              <a:cs typeface="Oswald DemiBold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7487105" y="6469064"/>
            <a:ext cx="2311400" cy="365125"/>
          </a:xfrm>
        </p:spPr>
        <p:txBody>
          <a:bodyPr/>
          <a:lstStyle/>
          <a:p>
            <a:fld id="{BA8136C9-B6BE-8C4D-AAF9-F03C3B9A71BA}" type="slidenum">
              <a:rPr lang="en-US" smtClean="0">
                <a:solidFill>
                  <a:srgbClr val="FFFFFF"/>
                </a:solidFill>
              </a:rPr>
              <a:pPr/>
              <a:t>14</a:t>
            </a:fld>
            <a:endParaRPr lang="en-US" dirty="0">
              <a:solidFill>
                <a:srgbClr val="FFFFFF"/>
              </a:solidFill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824905" y="2430010"/>
            <a:ext cx="4937719" cy="858078"/>
            <a:chOff x="872531" y="2487160"/>
            <a:chExt cx="4042367" cy="858078"/>
          </a:xfrm>
        </p:grpSpPr>
        <p:grpSp>
          <p:nvGrpSpPr>
            <p:cNvPr id="34" name="Group 6"/>
            <p:cNvGrpSpPr/>
            <p:nvPr/>
          </p:nvGrpSpPr>
          <p:grpSpPr>
            <a:xfrm>
              <a:off x="872531" y="2487160"/>
              <a:ext cx="4042367" cy="858078"/>
              <a:chOff x="6357389" y="1425629"/>
              <a:chExt cx="1287468" cy="674809"/>
            </a:xfrm>
          </p:grpSpPr>
          <p:sp>
            <p:nvSpPr>
              <p:cNvPr id="36" name="Rectangle 35"/>
              <p:cNvSpPr/>
              <p:nvPr/>
            </p:nvSpPr>
            <p:spPr>
              <a:xfrm>
                <a:off x="6357389" y="1425629"/>
                <a:ext cx="1244999" cy="674809"/>
              </a:xfrm>
              <a:prstGeom prst="rect">
                <a:avLst/>
              </a:prstGeom>
              <a:solidFill>
                <a:schemeClr val="accent1">
                  <a:lumMod val="50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6550020" y="1529535"/>
                <a:ext cx="1094837" cy="537332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>
                  <a:lnSpc>
                    <a:spcPct val="80000"/>
                  </a:lnSpc>
                </a:pPr>
                <a:r>
                  <a:rPr lang="en-US" sz="2400" b="0" dirty="0" smtClean="0">
                    <a:solidFill>
                      <a:schemeClr val="accent4">
                        <a:lumMod val="75000"/>
                      </a:schemeClr>
                    </a:solidFill>
                    <a:latin typeface="Oswald Light"/>
                    <a:cs typeface="Oswald Light"/>
                  </a:rPr>
                  <a:t>DIVIDE</a:t>
                </a:r>
                <a:r>
                  <a:rPr lang="en-US" sz="2400" b="0" dirty="0" smtClean="0">
                    <a:solidFill>
                      <a:schemeClr val="bg1">
                        <a:lumMod val="95000"/>
                      </a:schemeClr>
                    </a:solidFill>
                    <a:latin typeface="Oswald Light"/>
                    <a:cs typeface="Oswald Light"/>
                  </a:rPr>
                  <a:t> SKY INTO !!! PLANES</a:t>
                </a:r>
              </a:p>
              <a:p>
                <a:pPr>
                  <a:lnSpc>
                    <a:spcPct val="80000"/>
                  </a:lnSpc>
                </a:pPr>
                <a:r>
                  <a:rPr lang="en-US" sz="2400" b="0" dirty="0" smtClean="0">
                    <a:solidFill>
                      <a:schemeClr val="bg1">
                        <a:lumMod val="95000"/>
                      </a:schemeClr>
                    </a:solidFill>
                    <a:latin typeface="Oswald Light"/>
                    <a:cs typeface="Oswald Light"/>
                  </a:rPr>
                  <a:t>AND 300 TIME SLICES</a:t>
                </a:r>
              </a:p>
            </p:txBody>
          </p:sp>
        </p:grpSp>
        <p:sp>
          <p:nvSpPr>
            <p:cNvPr id="35" name="Rectangle 34"/>
            <p:cNvSpPr/>
            <p:nvPr/>
          </p:nvSpPr>
          <p:spPr>
            <a:xfrm>
              <a:off x="942225" y="2612095"/>
              <a:ext cx="566181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sz="4000" b="0" kern="0" dirty="0" smtClean="0">
                  <a:latin typeface="Oswald DemiBold"/>
                  <a:ea typeface="+mj-ea"/>
                  <a:cs typeface="Oswald DemiBold"/>
                </a:rPr>
                <a:t>1.</a:t>
              </a:r>
              <a:endParaRPr lang="en-US" dirty="0"/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824905" y="3544711"/>
            <a:ext cx="4937719" cy="858078"/>
            <a:chOff x="891581" y="3677785"/>
            <a:chExt cx="4042367" cy="858078"/>
          </a:xfrm>
        </p:grpSpPr>
        <p:grpSp>
          <p:nvGrpSpPr>
            <p:cNvPr id="39" name="Group 13"/>
            <p:cNvGrpSpPr/>
            <p:nvPr/>
          </p:nvGrpSpPr>
          <p:grpSpPr>
            <a:xfrm>
              <a:off x="891581" y="3677785"/>
              <a:ext cx="4042367" cy="858078"/>
              <a:chOff x="6357389" y="1425629"/>
              <a:chExt cx="1287468" cy="674809"/>
            </a:xfrm>
          </p:grpSpPr>
          <p:sp>
            <p:nvSpPr>
              <p:cNvPr id="41" name="Rectangle 40"/>
              <p:cNvSpPr/>
              <p:nvPr/>
            </p:nvSpPr>
            <p:spPr>
              <a:xfrm>
                <a:off x="6357389" y="1425629"/>
                <a:ext cx="1244999" cy="674809"/>
              </a:xfrm>
              <a:prstGeom prst="rect">
                <a:avLst/>
              </a:prstGeom>
              <a:solidFill>
                <a:schemeClr val="accent1">
                  <a:lumMod val="50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6550020" y="1529535"/>
                <a:ext cx="1094837" cy="537332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>
                  <a:lnSpc>
                    <a:spcPct val="80000"/>
                  </a:lnSpc>
                </a:pPr>
                <a:r>
                  <a:rPr lang="en-US" sz="2400" b="0" dirty="0" smtClean="0">
                    <a:solidFill>
                      <a:schemeClr val="accent4">
                        <a:lumMod val="75000"/>
                      </a:schemeClr>
                    </a:solidFill>
                    <a:latin typeface="Oswald Light"/>
                    <a:cs typeface="Oswald Light"/>
                  </a:rPr>
                  <a:t>ASSERT</a:t>
                </a:r>
                <a:r>
                  <a:rPr lang="en-US" sz="2400" b="0" dirty="0" smtClean="0">
                    <a:solidFill>
                      <a:schemeClr val="bg1">
                        <a:lumMod val="95000"/>
                      </a:schemeClr>
                    </a:solidFill>
                    <a:latin typeface="Oswald Light"/>
                    <a:cs typeface="Oswald Light"/>
                  </a:rPr>
                  <a:t> THE (UNKNOWN) </a:t>
                </a:r>
              </a:p>
              <a:p>
                <a:pPr>
                  <a:lnSpc>
                    <a:spcPct val="80000"/>
                  </a:lnSpc>
                </a:pPr>
                <a:r>
                  <a:rPr lang="en-US" sz="2400" b="0" dirty="0" smtClean="0">
                    <a:solidFill>
                      <a:schemeClr val="bg1">
                        <a:lumMod val="95000"/>
                      </a:schemeClr>
                    </a:solidFill>
                    <a:latin typeface="Oswald Light"/>
                    <a:cs typeface="Oswald Light"/>
                  </a:rPr>
                  <a:t>Z-DISTANCE FROM THE SUN</a:t>
                </a:r>
              </a:p>
            </p:txBody>
          </p:sp>
        </p:grpSp>
        <p:sp>
          <p:nvSpPr>
            <p:cNvPr id="40" name="Rectangle 39"/>
            <p:cNvSpPr/>
            <p:nvPr/>
          </p:nvSpPr>
          <p:spPr>
            <a:xfrm>
              <a:off x="961275" y="3802720"/>
              <a:ext cx="566181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sz="4000" b="0" kern="0" dirty="0" smtClean="0">
                  <a:latin typeface="Oswald DemiBold"/>
                  <a:ea typeface="+mj-ea"/>
                  <a:cs typeface="Oswald DemiBold"/>
                </a:rPr>
                <a:t>2.</a:t>
              </a:r>
              <a:endParaRPr lang="en-US" dirty="0"/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824905" y="4643805"/>
            <a:ext cx="4937719" cy="978729"/>
            <a:chOff x="872531" y="4663131"/>
            <a:chExt cx="4042367" cy="978729"/>
          </a:xfrm>
        </p:grpSpPr>
        <p:grpSp>
          <p:nvGrpSpPr>
            <p:cNvPr id="44" name="Group 17"/>
            <p:cNvGrpSpPr/>
            <p:nvPr/>
          </p:nvGrpSpPr>
          <p:grpSpPr>
            <a:xfrm>
              <a:off x="872531" y="4663131"/>
              <a:ext cx="4042367" cy="978729"/>
              <a:chOff x="6357389" y="1413355"/>
              <a:chExt cx="1287468" cy="769691"/>
            </a:xfrm>
          </p:grpSpPr>
          <p:sp>
            <p:nvSpPr>
              <p:cNvPr id="46" name="Rectangle 45"/>
              <p:cNvSpPr/>
              <p:nvPr/>
            </p:nvSpPr>
            <p:spPr>
              <a:xfrm>
                <a:off x="6357389" y="1425629"/>
                <a:ext cx="1244999" cy="674809"/>
              </a:xfrm>
              <a:prstGeom prst="rect">
                <a:avLst/>
              </a:prstGeom>
              <a:solidFill>
                <a:schemeClr val="accent1">
                  <a:lumMod val="50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6550020" y="1413355"/>
                <a:ext cx="1094837" cy="769691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>
                  <a:lnSpc>
                    <a:spcPct val="80000"/>
                  </a:lnSpc>
                </a:pPr>
                <a:r>
                  <a:rPr lang="en-US" sz="2400" b="0" dirty="0" smtClean="0">
                    <a:solidFill>
                      <a:schemeClr val="accent4">
                        <a:lumMod val="75000"/>
                      </a:schemeClr>
                    </a:solidFill>
                    <a:latin typeface="Oswald Light"/>
                    <a:cs typeface="Oswald Light"/>
                  </a:rPr>
                  <a:t>ITERATE </a:t>
                </a:r>
                <a:r>
                  <a:rPr lang="en-US" sz="2400" b="0" dirty="0" smtClean="0">
                    <a:solidFill>
                      <a:schemeClr val="bg1">
                        <a:lumMod val="95000"/>
                      </a:schemeClr>
                    </a:solidFill>
                    <a:latin typeface="Oswald Light"/>
                    <a:cs typeface="Oswald Light"/>
                  </a:rPr>
                  <a:t>OVER Z-VELOCITIES, SOLVE OTHER MOTION PARAMS</a:t>
                </a:r>
              </a:p>
            </p:txBody>
          </p:sp>
        </p:grpSp>
        <p:sp>
          <p:nvSpPr>
            <p:cNvPr id="45" name="Rectangle 44"/>
            <p:cNvSpPr/>
            <p:nvPr/>
          </p:nvSpPr>
          <p:spPr>
            <a:xfrm>
              <a:off x="942225" y="4803673"/>
              <a:ext cx="562975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sz="4000" b="0" kern="0" dirty="0" smtClean="0">
                  <a:latin typeface="Oswald DemiBold"/>
                  <a:ea typeface="+mj-ea"/>
                  <a:cs typeface="Oswald DemiBold"/>
                </a:rPr>
                <a:t>3.</a:t>
              </a:r>
              <a:endParaRPr lang="en-US" dirty="0"/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824905" y="5758506"/>
            <a:ext cx="4937719" cy="978729"/>
            <a:chOff x="891581" y="5853756"/>
            <a:chExt cx="4042367" cy="978729"/>
          </a:xfrm>
        </p:grpSpPr>
        <p:grpSp>
          <p:nvGrpSpPr>
            <p:cNvPr id="49" name="Group 21"/>
            <p:cNvGrpSpPr/>
            <p:nvPr/>
          </p:nvGrpSpPr>
          <p:grpSpPr>
            <a:xfrm>
              <a:off x="891581" y="5853756"/>
              <a:ext cx="4042367" cy="978729"/>
              <a:chOff x="6357389" y="1413355"/>
              <a:chExt cx="1287468" cy="769691"/>
            </a:xfrm>
          </p:grpSpPr>
          <p:sp>
            <p:nvSpPr>
              <p:cNvPr id="51" name="Rectangle 50"/>
              <p:cNvSpPr/>
              <p:nvPr/>
            </p:nvSpPr>
            <p:spPr>
              <a:xfrm>
                <a:off x="6357389" y="1425629"/>
                <a:ext cx="1244999" cy="674809"/>
              </a:xfrm>
              <a:prstGeom prst="rect">
                <a:avLst/>
              </a:prstGeom>
              <a:solidFill>
                <a:schemeClr val="accent1">
                  <a:lumMod val="50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6550020" y="1413355"/>
                <a:ext cx="1094837" cy="769691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>
                  <a:lnSpc>
                    <a:spcPct val="80000"/>
                  </a:lnSpc>
                </a:pPr>
                <a:r>
                  <a:rPr lang="en-US" sz="2400" b="0" dirty="0" smtClean="0">
                    <a:solidFill>
                      <a:schemeClr val="accent4">
                        <a:lumMod val="75000"/>
                      </a:schemeClr>
                    </a:solidFill>
                    <a:latin typeface="Oswald Light"/>
                    <a:cs typeface="Oswald Light"/>
                  </a:rPr>
                  <a:t>CLUSTER </a:t>
                </a:r>
                <a:r>
                  <a:rPr lang="en-US" sz="2400" b="0" dirty="0" smtClean="0">
                    <a:solidFill>
                      <a:schemeClr val="bg1">
                        <a:lumMod val="95000"/>
                      </a:schemeClr>
                    </a:solidFill>
                    <a:latin typeface="Oswald Light"/>
                    <a:cs typeface="Oswald Light"/>
                  </a:rPr>
                  <a:t>BASED ON 6 PARAMS: X/Y/Z POSITION,  X/Y/Z - VELOCITY</a:t>
                </a:r>
              </a:p>
            </p:txBody>
          </p:sp>
        </p:grpSp>
        <p:sp>
          <p:nvSpPr>
            <p:cNvPr id="50" name="Rectangle 49"/>
            <p:cNvSpPr/>
            <p:nvPr/>
          </p:nvSpPr>
          <p:spPr>
            <a:xfrm>
              <a:off x="961275" y="5994298"/>
              <a:ext cx="569387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sz="4000" b="0" kern="0" dirty="0" smtClean="0">
                  <a:latin typeface="Oswald DemiBold"/>
                  <a:ea typeface="+mj-ea"/>
                  <a:cs typeface="Oswald DemiBold"/>
                </a:rPr>
                <a:t>4.</a:t>
              </a:r>
              <a:endParaRPr lang="en-US" dirty="0"/>
            </a:p>
          </p:txBody>
        </p:sp>
      </p:grpSp>
      <p:sp>
        <p:nvSpPr>
          <p:cNvPr id="53" name="Rectangle 52"/>
          <p:cNvSpPr/>
          <p:nvPr/>
        </p:nvSpPr>
        <p:spPr>
          <a:xfrm>
            <a:off x="6290092" y="3378511"/>
            <a:ext cx="3336471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0" dirty="0" smtClean="0">
                <a:solidFill>
                  <a:schemeClr val="bg1">
                    <a:lumMod val="95000"/>
                  </a:schemeClr>
                </a:solidFill>
                <a:latin typeface="Oswald Light"/>
                <a:cs typeface="Oswald Light"/>
              </a:rPr>
              <a:t>4 of our 6 motion parameters are            known, and 1 is        relatively constant</a:t>
            </a:r>
          </a:p>
          <a:p>
            <a:endParaRPr lang="en-US" sz="2800" b="0" dirty="0" smtClean="0">
              <a:solidFill>
                <a:schemeClr val="bg1">
                  <a:lumMod val="95000"/>
                </a:schemeClr>
              </a:solidFill>
              <a:latin typeface="Oswald Light"/>
              <a:cs typeface="Oswald Light"/>
            </a:endParaRPr>
          </a:p>
          <a:p>
            <a:r>
              <a:rPr lang="en-US" sz="2800" b="0" dirty="0" smtClean="0">
                <a:solidFill>
                  <a:schemeClr val="bg1">
                    <a:lumMod val="95000"/>
                  </a:schemeClr>
                </a:solidFill>
                <a:latin typeface="Oswald Light"/>
                <a:cs typeface="Oswald Light"/>
              </a:rPr>
              <a:t>Model is linear in            the parameters</a:t>
            </a:r>
            <a:endParaRPr lang="en-US" sz="2800" b="0" dirty="0">
              <a:solidFill>
                <a:schemeClr val="bg1">
                  <a:lumMod val="95000"/>
                </a:schemeClr>
              </a:solidFill>
              <a:latin typeface="Oswald Light"/>
              <a:cs typeface="Oswald Light"/>
            </a:endParaRPr>
          </a:p>
        </p:txBody>
      </p:sp>
      <p:cxnSp>
        <p:nvCxnSpPr>
          <p:cNvPr id="55" name="Straight Connector 54"/>
          <p:cNvCxnSpPr>
            <a:stCxn id="41" idx="2"/>
            <a:endCxn id="46" idx="0"/>
          </p:cNvCxnSpPr>
          <p:nvPr/>
        </p:nvCxnSpPr>
        <p:spPr bwMode="auto">
          <a:xfrm>
            <a:off x="3212326" y="4402789"/>
            <a:ext cx="0" cy="25662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cxnSp>
        <p:nvCxnSpPr>
          <p:cNvPr id="56" name="Straight Connector 55"/>
          <p:cNvCxnSpPr>
            <a:stCxn id="46" idx="2"/>
            <a:endCxn id="51" idx="0"/>
          </p:cNvCxnSpPr>
          <p:nvPr/>
        </p:nvCxnSpPr>
        <p:spPr bwMode="auto">
          <a:xfrm>
            <a:off x="3212326" y="5517490"/>
            <a:ext cx="0" cy="25662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cxnSp>
        <p:nvCxnSpPr>
          <p:cNvPr id="31" name="Straight Connector 30"/>
          <p:cNvCxnSpPr/>
          <p:nvPr/>
        </p:nvCxnSpPr>
        <p:spPr bwMode="auto">
          <a:xfrm>
            <a:off x="3212326" y="3288088"/>
            <a:ext cx="0" cy="25662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</p:spTree>
    <p:extLst>
      <p:ext uri="{BB962C8B-B14F-4D97-AF65-F5344CB8AC3E}">
        <p14:creationId xmlns="" xmlns:p14="http://schemas.microsoft.com/office/powerpoint/2010/main" val="173450994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 bwMode="auto">
          <a:xfrm>
            <a:off x="0" y="0"/>
            <a:ext cx="9906000" cy="1828799"/>
          </a:xfrm>
          <a:prstGeom prst="rect">
            <a:avLst/>
          </a:prstGeom>
          <a:solidFill>
            <a:srgbClr val="3E3E3E"/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endParaRPr lang="en-US" dirty="0" smtClean="0">
              <a:solidFill>
                <a:srgbClr val="7898B3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6915150" y="2834333"/>
            <a:ext cx="2847975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0" dirty="0" smtClean="0">
                <a:solidFill>
                  <a:srgbClr val="292929">
                    <a:lumMod val="75000"/>
                    <a:lumOff val="25000"/>
                  </a:srgbClr>
                </a:solidFill>
                <a:latin typeface="Oswald Light"/>
                <a:cs typeface="Oswald Light"/>
              </a:rPr>
              <a:t>We tune two      hyper-parameters:</a:t>
            </a:r>
          </a:p>
          <a:p>
            <a:endParaRPr lang="en-US" sz="1400" b="0" dirty="0" smtClean="0">
              <a:solidFill>
                <a:srgbClr val="292929">
                  <a:lumMod val="75000"/>
                  <a:lumOff val="25000"/>
                </a:srgbClr>
              </a:solidFill>
              <a:latin typeface="Oswald Light"/>
              <a:cs typeface="Oswald Light"/>
            </a:endParaRPr>
          </a:p>
          <a:p>
            <a:r>
              <a:rPr lang="en-US" sz="2800" b="0" dirty="0" smtClean="0">
                <a:solidFill>
                  <a:srgbClr val="292929">
                    <a:lumMod val="75000"/>
                    <a:lumOff val="25000"/>
                  </a:srgbClr>
                </a:solidFill>
                <a:latin typeface="Oswald Light"/>
                <a:cs typeface="Oswald Light"/>
              </a:rPr>
              <a:t> 1) OPTIMAL</a:t>
            </a:r>
          </a:p>
          <a:p>
            <a:r>
              <a:rPr lang="en-US" sz="2800" b="0" dirty="0" smtClean="0">
                <a:solidFill>
                  <a:schemeClr val="accent6"/>
                </a:solidFill>
                <a:latin typeface="Oswald Light"/>
                <a:cs typeface="Oswald Light"/>
              </a:rPr>
              <a:t>     </a:t>
            </a:r>
            <a:r>
              <a:rPr lang="en-US" sz="2800" dirty="0" smtClean="0">
                <a:solidFill>
                  <a:schemeClr val="accent6"/>
                </a:solidFill>
                <a:latin typeface="Oswald Light"/>
                <a:cs typeface="Oswald Light"/>
              </a:rPr>
              <a:t>CLUSTER RADIUS</a:t>
            </a:r>
          </a:p>
          <a:p>
            <a:endParaRPr lang="en-US" sz="1400" b="0" dirty="0" smtClean="0">
              <a:solidFill>
                <a:srgbClr val="292929">
                  <a:lumMod val="75000"/>
                  <a:lumOff val="25000"/>
                </a:srgbClr>
              </a:solidFill>
              <a:latin typeface="Oswald Light"/>
              <a:cs typeface="Oswald Light"/>
            </a:endParaRPr>
          </a:p>
          <a:p>
            <a:r>
              <a:rPr lang="en-US" sz="2800" b="0" dirty="0" smtClean="0">
                <a:solidFill>
                  <a:srgbClr val="292929">
                    <a:lumMod val="75000"/>
                    <a:lumOff val="25000"/>
                  </a:srgbClr>
                </a:solidFill>
                <a:latin typeface="Oswald Light"/>
                <a:cs typeface="Oswald Light"/>
              </a:rPr>
              <a:t> 2) </a:t>
            </a:r>
            <a:r>
              <a:rPr lang="en-US" sz="2800" dirty="0" smtClean="0">
                <a:solidFill>
                  <a:schemeClr val="accent6"/>
                </a:solidFill>
                <a:latin typeface="Oswald Light"/>
                <a:cs typeface="Oswald Light"/>
              </a:rPr>
              <a:t>WEIGHTING</a:t>
            </a:r>
            <a:r>
              <a:rPr lang="en-US" sz="2800" b="0" dirty="0" smtClean="0">
                <a:solidFill>
                  <a:srgbClr val="292929">
                    <a:lumMod val="75000"/>
                    <a:lumOff val="25000"/>
                  </a:srgbClr>
                </a:solidFill>
                <a:latin typeface="Oswald Light"/>
                <a:cs typeface="Oswald Light"/>
              </a:rPr>
              <a:t> OF </a:t>
            </a:r>
          </a:p>
          <a:p>
            <a:r>
              <a:rPr lang="en-US" sz="2800" b="0" dirty="0" smtClean="0">
                <a:solidFill>
                  <a:srgbClr val="292929">
                    <a:lumMod val="75000"/>
                    <a:lumOff val="25000"/>
                  </a:srgbClr>
                </a:solidFill>
                <a:latin typeface="Oswald Light"/>
                <a:cs typeface="Oswald Light"/>
              </a:rPr>
              <a:t>      VELOCITY VS.  </a:t>
            </a:r>
          </a:p>
          <a:p>
            <a:r>
              <a:rPr lang="en-US" sz="2800" b="0" dirty="0" smtClean="0">
                <a:solidFill>
                  <a:srgbClr val="292929">
                    <a:lumMod val="75000"/>
                    <a:lumOff val="25000"/>
                  </a:srgbClr>
                </a:solidFill>
                <a:latin typeface="Oswald Light"/>
                <a:cs typeface="Oswald Light"/>
              </a:rPr>
              <a:t>      POSITION</a:t>
            </a:r>
            <a:endParaRPr lang="en-US" sz="2800" b="0" dirty="0">
              <a:solidFill>
                <a:srgbClr val="292929">
                  <a:lumMod val="75000"/>
                  <a:lumOff val="25000"/>
                </a:srgbClr>
              </a:solidFill>
              <a:latin typeface="Oswald Light"/>
              <a:cs typeface="Oswald Light"/>
            </a:endParaRPr>
          </a:p>
        </p:txBody>
      </p:sp>
      <p:sp>
        <p:nvSpPr>
          <p:cNvPr id="53" name="Slide Number Placeholder 31"/>
          <p:cNvSpPr>
            <a:spLocks noGrp="1"/>
          </p:cNvSpPr>
          <p:nvPr>
            <p:ph type="sldNum" sz="quarter" idx="4"/>
          </p:nvPr>
        </p:nvSpPr>
        <p:spPr>
          <a:xfrm>
            <a:off x="7412375" y="6413950"/>
            <a:ext cx="2311400" cy="365125"/>
          </a:xfrm>
        </p:spPr>
        <p:txBody>
          <a:bodyPr/>
          <a:lstStyle/>
          <a:p>
            <a:r>
              <a:rPr lang="en-US" dirty="0" smtClean="0">
                <a:solidFill>
                  <a:srgbClr val="292929">
                    <a:lumMod val="90000"/>
                    <a:lumOff val="10000"/>
                  </a:srgbClr>
                </a:solidFill>
              </a:rPr>
              <a:t>15</a:t>
            </a:r>
            <a:endParaRPr lang="en-US" dirty="0">
              <a:solidFill>
                <a:srgbClr val="292929">
                  <a:lumMod val="90000"/>
                  <a:lumOff val="10000"/>
                </a:srgbClr>
              </a:solidFill>
            </a:endParaRPr>
          </a:p>
        </p:txBody>
      </p:sp>
      <p:sp>
        <p:nvSpPr>
          <p:cNvPr id="54" name="Rectangle 1"/>
          <p:cNvSpPr txBox="1">
            <a:spLocks noChangeArrowheads="1"/>
          </p:cNvSpPr>
          <p:nvPr/>
        </p:nvSpPr>
        <p:spPr>
          <a:xfrm>
            <a:off x="329515" y="944997"/>
            <a:ext cx="9085952" cy="387798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/>
          <a:p>
            <a:pPr defTabSz="728663" eaLnBrk="0" hangingPunct="0">
              <a:lnSpc>
                <a:spcPct val="95000"/>
              </a:lnSpc>
              <a:defRPr/>
            </a:pPr>
            <a:r>
              <a:rPr lang="en-GB" altLang="ja-JP" sz="2000" b="0" kern="0" spc="300" dirty="0" smtClean="0">
                <a:solidFill>
                  <a:srgbClr val="255B89">
                    <a:lumMod val="40000"/>
                    <a:lumOff val="60000"/>
                  </a:srgbClr>
                </a:solidFill>
                <a:latin typeface="Adobe Garamond Pro"/>
                <a:ea typeface="+mj-ea"/>
                <a:cs typeface="Adobe Garamond Pro"/>
              </a:rPr>
              <a:t>TUNE CLUSTERING HYPERPARAMETERS OVER </a:t>
            </a:r>
            <a:r>
              <a:rPr lang="en-GB" altLang="ja-JP" sz="2000" b="0" kern="0" spc="300" dirty="0" smtClean="0">
                <a:solidFill>
                  <a:srgbClr val="255B89">
                    <a:lumMod val="40000"/>
                    <a:lumOff val="60000"/>
                  </a:srgbClr>
                </a:solidFill>
                <a:latin typeface="Adobe Garamond Pro"/>
                <a:ea typeface="+mj-ea"/>
                <a:cs typeface="Adobe Garamond Pro"/>
              </a:rPr>
              <a:t>KNOWN </a:t>
            </a:r>
            <a:r>
              <a:rPr lang="en-GB" altLang="ja-JP" sz="2000" b="0" kern="0" spc="300" dirty="0" smtClean="0">
                <a:solidFill>
                  <a:srgbClr val="255B89">
                    <a:lumMod val="40000"/>
                    <a:lumOff val="60000"/>
                  </a:srgbClr>
                </a:solidFill>
                <a:latin typeface="Adobe Garamond Pro"/>
                <a:ea typeface="+mj-ea"/>
                <a:cs typeface="Adobe Garamond Pro"/>
              </a:rPr>
              <a:t>TRAINING SET (THANKS TO MINOR PLANET </a:t>
            </a:r>
            <a:r>
              <a:rPr lang="en-GB" altLang="ja-JP" sz="2000" b="0" kern="0" spc="300" dirty="0" smtClean="0">
                <a:solidFill>
                  <a:srgbClr val="255B89">
                    <a:lumMod val="40000"/>
                    <a:lumOff val="60000"/>
                  </a:srgbClr>
                </a:solidFill>
                <a:latin typeface="Adobe Garamond Pro"/>
                <a:ea typeface="+mj-ea"/>
                <a:cs typeface="Adobe Garamond Pro"/>
              </a:rPr>
              <a:t>CENTER!)</a:t>
            </a:r>
            <a:endParaRPr lang="en-US" altLang="ja-JP" sz="2000" b="0" kern="0" spc="300" dirty="0">
              <a:solidFill>
                <a:srgbClr val="255B89">
                  <a:lumMod val="40000"/>
                  <a:lumOff val="60000"/>
                </a:srgbClr>
              </a:solidFill>
              <a:latin typeface="Adobe Garamond Pro"/>
              <a:ea typeface="+mj-ea"/>
              <a:cs typeface="Adobe Garamond Pro"/>
            </a:endParaRPr>
          </a:p>
        </p:txBody>
      </p:sp>
      <p:sp>
        <p:nvSpPr>
          <p:cNvPr id="55" name="Rectangle 1"/>
          <p:cNvSpPr txBox="1">
            <a:spLocks noChangeArrowheads="1"/>
          </p:cNvSpPr>
          <p:nvPr/>
        </p:nvSpPr>
        <p:spPr>
          <a:xfrm>
            <a:off x="329515" y="412750"/>
            <a:ext cx="8678832" cy="387798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/>
          <a:p>
            <a:pPr defTabSz="728663" eaLnBrk="0" hangingPunct="0">
              <a:lnSpc>
                <a:spcPct val="70000"/>
              </a:lnSpc>
              <a:defRPr/>
            </a:pPr>
            <a:r>
              <a:rPr lang="en-US" altLang="ja-JP" sz="4400" b="0" kern="0" dirty="0" smtClean="0">
                <a:solidFill>
                  <a:srgbClr val="FFFFFF"/>
                </a:solidFill>
                <a:latin typeface="Oswald DemiBold"/>
                <a:ea typeface="+mj-ea"/>
                <a:cs typeface="Oswald DemiBold"/>
              </a:rPr>
              <a:t>OUR METHODOLOGY</a:t>
            </a:r>
            <a:endParaRPr lang="en-US" altLang="ja-JP" sz="4400" b="0" kern="0" dirty="0">
              <a:solidFill>
                <a:srgbClr val="FFFFFF"/>
              </a:solidFill>
              <a:latin typeface="Oswald DemiBold"/>
              <a:ea typeface="+mj-ea"/>
              <a:cs typeface="Oswald DemiBold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26858" y="1952625"/>
            <a:ext cx="5307217" cy="4813185"/>
          </a:xfrm>
          <a:prstGeom prst="rect">
            <a:avLst/>
          </a:prstGeom>
          <a:solidFill>
            <a:schemeClr val="tx1">
              <a:lumMod val="75000"/>
              <a:lumOff val="2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9" name="Group 38"/>
          <p:cNvGrpSpPr/>
          <p:nvPr/>
        </p:nvGrpSpPr>
        <p:grpSpPr>
          <a:xfrm>
            <a:off x="824905" y="2430010"/>
            <a:ext cx="4937719" cy="858078"/>
            <a:chOff x="872531" y="2487160"/>
            <a:chExt cx="4042367" cy="858078"/>
          </a:xfrm>
        </p:grpSpPr>
        <p:grpSp>
          <p:nvGrpSpPr>
            <p:cNvPr id="40" name="Group 6"/>
            <p:cNvGrpSpPr/>
            <p:nvPr/>
          </p:nvGrpSpPr>
          <p:grpSpPr>
            <a:xfrm>
              <a:off x="872531" y="2487160"/>
              <a:ext cx="4042367" cy="858078"/>
              <a:chOff x="6357389" y="1425629"/>
              <a:chExt cx="1287468" cy="674809"/>
            </a:xfrm>
          </p:grpSpPr>
          <p:sp>
            <p:nvSpPr>
              <p:cNvPr id="42" name="Rectangle 41"/>
              <p:cNvSpPr/>
              <p:nvPr/>
            </p:nvSpPr>
            <p:spPr>
              <a:xfrm>
                <a:off x="6357389" y="1425629"/>
                <a:ext cx="1244999" cy="674809"/>
              </a:xfrm>
              <a:prstGeom prst="rect">
                <a:avLst/>
              </a:prstGeom>
              <a:solidFill>
                <a:schemeClr val="accent1">
                  <a:lumMod val="50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6550020" y="1529535"/>
                <a:ext cx="1094837" cy="537332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>
                  <a:lnSpc>
                    <a:spcPct val="80000"/>
                  </a:lnSpc>
                </a:pPr>
                <a:r>
                  <a:rPr lang="en-US" sz="2400" b="0" dirty="0" smtClean="0">
                    <a:solidFill>
                      <a:schemeClr val="accent4">
                        <a:lumMod val="75000"/>
                      </a:schemeClr>
                    </a:solidFill>
                    <a:latin typeface="Oswald Light"/>
                    <a:cs typeface="Oswald Light"/>
                  </a:rPr>
                  <a:t>DIVIDE</a:t>
                </a:r>
                <a:r>
                  <a:rPr lang="en-US" sz="2400" b="0" dirty="0" smtClean="0">
                    <a:solidFill>
                      <a:schemeClr val="bg1">
                        <a:lumMod val="95000"/>
                      </a:schemeClr>
                    </a:solidFill>
                    <a:latin typeface="Oswald Light"/>
                    <a:cs typeface="Oswald Light"/>
                  </a:rPr>
                  <a:t> SKY INTO !!! PLANES</a:t>
                </a:r>
              </a:p>
              <a:p>
                <a:pPr>
                  <a:lnSpc>
                    <a:spcPct val="80000"/>
                  </a:lnSpc>
                </a:pPr>
                <a:r>
                  <a:rPr lang="en-US" sz="2400" b="0" dirty="0" smtClean="0">
                    <a:solidFill>
                      <a:schemeClr val="bg1">
                        <a:lumMod val="95000"/>
                      </a:schemeClr>
                    </a:solidFill>
                    <a:latin typeface="Oswald Light"/>
                    <a:cs typeface="Oswald Light"/>
                  </a:rPr>
                  <a:t>AND 300 TIME SLICES</a:t>
                </a:r>
              </a:p>
            </p:txBody>
          </p:sp>
        </p:grpSp>
        <p:sp>
          <p:nvSpPr>
            <p:cNvPr id="41" name="Rectangle 40"/>
            <p:cNvSpPr/>
            <p:nvPr/>
          </p:nvSpPr>
          <p:spPr>
            <a:xfrm>
              <a:off x="942225" y="2612095"/>
              <a:ext cx="566181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sz="4000" b="0" kern="0" dirty="0" smtClean="0">
                  <a:latin typeface="Oswald DemiBold"/>
                  <a:ea typeface="+mj-ea"/>
                  <a:cs typeface="Oswald DemiBold"/>
                </a:rPr>
                <a:t>1.</a:t>
              </a:r>
              <a:endParaRPr lang="en-US" dirty="0"/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824905" y="3544711"/>
            <a:ext cx="4937719" cy="858078"/>
            <a:chOff x="891581" y="3677785"/>
            <a:chExt cx="4042367" cy="858078"/>
          </a:xfrm>
        </p:grpSpPr>
        <p:grpSp>
          <p:nvGrpSpPr>
            <p:cNvPr id="45" name="Group 13"/>
            <p:cNvGrpSpPr/>
            <p:nvPr/>
          </p:nvGrpSpPr>
          <p:grpSpPr>
            <a:xfrm>
              <a:off x="891581" y="3677785"/>
              <a:ext cx="4042367" cy="858078"/>
              <a:chOff x="6357389" y="1425629"/>
              <a:chExt cx="1287468" cy="674809"/>
            </a:xfrm>
          </p:grpSpPr>
          <p:sp>
            <p:nvSpPr>
              <p:cNvPr id="47" name="Rectangle 46"/>
              <p:cNvSpPr/>
              <p:nvPr/>
            </p:nvSpPr>
            <p:spPr>
              <a:xfrm>
                <a:off x="6357389" y="1425629"/>
                <a:ext cx="1244999" cy="674809"/>
              </a:xfrm>
              <a:prstGeom prst="rect">
                <a:avLst/>
              </a:prstGeom>
              <a:solidFill>
                <a:schemeClr val="accent1">
                  <a:lumMod val="50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6550020" y="1529535"/>
                <a:ext cx="1094837" cy="537332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>
                  <a:lnSpc>
                    <a:spcPct val="80000"/>
                  </a:lnSpc>
                </a:pPr>
                <a:r>
                  <a:rPr lang="en-US" sz="2400" b="0" dirty="0" smtClean="0">
                    <a:solidFill>
                      <a:schemeClr val="accent4">
                        <a:lumMod val="75000"/>
                      </a:schemeClr>
                    </a:solidFill>
                    <a:latin typeface="Oswald Light"/>
                    <a:cs typeface="Oswald Light"/>
                  </a:rPr>
                  <a:t>ASSERT</a:t>
                </a:r>
                <a:r>
                  <a:rPr lang="en-US" sz="2400" b="0" dirty="0" smtClean="0">
                    <a:solidFill>
                      <a:schemeClr val="bg1">
                        <a:lumMod val="95000"/>
                      </a:schemeClr>
                    </a:solidFill>
                    <a:latin typeface="Oswald Light"/>
                    <a:cs typeface="Oswald Light"/>
                  </a:rPr>
                  <a:t> THE (UNKNOWN) </a:t>
                </a:r>
              </a:p>
              <a:p>
                <a:pPr>
                  <a:lnSpc>
                    <a:spcPct val="80000"/>
                  </a:lnSpc>
                </a:pPr>
                <a:r>
                  <a:rPr lang="en-US" sz="2400" b="0" dirty="0" smtClean="0">
                    <a:solidFill>
                      <a:schemeClr val="bg1">
                        <a:lumMod val="95000"/>
                      </a:schemeClr>
                    </a:solidFill>
                    <a:latin typeface="Oswald Light"/>
                    <a:cs typeface="Oswald Light"/>
                  </a:rPr>
                  <a:t>Z-DISTANCE FROM THE SUN</a:t>
                </a:r>
              </a:p>
            </p:txBody>
          </p:sp>
        </p:grpSp>
        <p:sp>
          <p:nvSpPr>
            <p:cNvPr id="46" name="Rectangle 45"/>
            <p:cNvSpPr/>
            <p:nvPr/>
          </p:nvSpPr>
          <p:spPr>
            <a:xfrm>
              <a:off x="961275" y="3802720"/>
              <a:ext cx="566181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sz="4000" b="0" kern="0" dirty="0" smtClean="0">
                  <a:latin typeface="Oswald DemiBold"/>
                  <a:ea typeface="+mj-ea"/>
                  <a:cs typeface="Oswald DemiBold"/>
                </a:rPr>
                <a:t>2.</a:t>
              </a:r>
              <a:endParaRPr lang="en-US" dirty="0"/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824905" y="4659412"/>
            <a:ext cx="4937719" cy="858078"/>
            <a:chOff x="872531" y="4678738"/>
            <a:chExt cx="4042367" cy="858078"/>
          </a:xfrm>
        </p:grpSpPr>
        <p:grpSp>
          <p:nvGrpSpPr>
            <p:cNvPr id="50" name="Group 17"/>
            <p:cNvGrpSpPr/>
            <p:nvPr/>
          </p:nvGrpSpPr>
          <p:grpSpPr>
            <a:xfrm>
              <a:off x="872531" y="4678738"/>
              <a:ext cx="4042367" cy="858078"/>
              <a:chOff x="6357389" y="1425629"/>
              <a:chExt cx="1287468" cy="674809"/>
            </a:xfrm>
          </p:grpSpPr>
          <p:sp>
            <p:nvSpPr>
              <p:cNvPr id="52" name="Rectangle 51"/>
              <p:cNvSpPr/>
              <p:nvPr/>
            </p:nvSpPr>
            <p:spPr>
              <a:xfrm>
                <a:off x="6357389" y="1425629"/>
                <a:ext cx="1244999" cy="674809"/>
              </a:xfrm>
              <a:prstGeom prst="rect">
                <a:avLst/>
              </a:prstGeom>
              <a:solidFill>
                <a:schemeClr val="accent1">
                  <a:lumMod val="50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6550020" y="1529534"/>
                <a:ext cx="1094837" cy="537332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>
                  <a:lnSpc>
                    <a:spcPct val="80000"/>
                  </a:lnSpc>
                </a:pPr>
                <a:r>
                  <a:rPr lang="en-US" sz="2400" b="0" dirty="0" smtClean="0">
                    <a:solidFill>
                      <a:schemeClr val="accent4">
                        <a:lumMod val="75000"/>
                      </a:schemeClr>
                    </a:solidFill>
                    <a:latin typeface="Oswald Light"/>
                    <a:cs typeface="Oswald Light"/>
                  </a:rPr>
                  <a:t>ITERATE </a:t>
                </a:r>
                <a:r>
                  <a:rPr lang="en-US" sz="2400" b="0" dirty="0" smtClean="0">
                    <a:solidFill>
                      <a:schemeClr val="bg1">
                        <a:lumMod val="95000"/>
                      </a:schemeClr>
                    </a:solidFill>
                    <a:latin typeface="Oswald Light"/>
                    <a:cs typeface="Oswald Light"/>
                  </a:rPr>
                  <a:t>OVER Z-VELOCITIES, SOLVE OTHER X/Y MOTION PARAMS</a:t>
                </a:r>
              </a:p>
            </p:txBody>
          </p:sp>
        </p:grpSp>
        <p:sp>
          <p:nvSpPr>
            <p:cNvPr id="51" name="Rectangle 50"/>
            <p:cNvSpPr/>
            <p:nvPr/>
          </p:nvSpPr>
          <p:spPr>
            <a:xfrm>
              <a:off x="942225" y="4803673"/>
              <a:ext cx="562975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sz="4000" b="0" kern="0" dirty="0" smtClean="0">
                  <a:latin typeface="Oswald DemiBold"/>
                  <a:ea typeface="+mj-ea"/>
                  <a:cs typeface="Oswald DemiBold"/>
                </a:rPr>
                <a:t>3.</a:t>
              </a:r>
              <a:endParaRPr lang="en-US" dirty="0"/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824905" y="5758506"/>
            <a:ext cx="4937719" cy="978729"/>
            <a:chOff x="891581" y="5853756"/>
            <a:chExt cx="4042367" cy="978729"/>
          </a:xfrm>
        </p:grpSpPr>
        <p:grpSp>
          <p:nvGrpSpPr>
            <p:cNvPr id="58" name="Group 21"/>
            <p:cNvGrpSpPr/>
            <p:nvPr/>
          </p:nvGrpSpPr>
          <p:grpSpPr>
            <a:xfrm>
              <a:off x="891581" y="5853756"/>
              <a:ext cx="4042367" cy="978729"/>
              <a:chOff x="6357389" y="1413355"/>
              <a:chExt cx="1287468" cy="769691"/>
            </a:xfrm>
          </p:grpSpPr>
          <p:sp>
            <p:nvSpPr>
              <p:cNvPr id="60" name="Rectangle 59"/>
              <p:cNvSpPr/>
              <p:nvPr/>
            </p:nvSpPr>
            <p:spPr>
              <a:xfrm>
                <a:off x="6357389" y="1425629"/>
                <a:ext cx="1244999" cy="674809"/>
              </a:xfrm>
              <a:prstGeom prst="rect">
                <a:avLst/>
              </a:prstGeom>
              <a:solidFill>
                <a:schemeClr val="accent1">
                  <a:lumMod val="50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6550020" y="1413355"/>
                <a:ext cx="1094837" cy="769691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>
                  <a:lnSpc>
                    <a:spcPct val="80000"/>
                  </a:lnSpc>
                </a:pPr>
                <a:r>
                  <a:rPr lang="en-US" sz="2400" b="0" dirty="0" smtClean="0">
                    <a:solidFill>
                      <a:schemeClr val="accent4">
                        <a:lumMod val="75000"/>
                      </a:schemeClr>
                    </a:solidFill>
                    <a:latin typeface="Oswald Light"/>
                    <a:cs typeface="Oswald Light"/>
                  </a:rPr>
                  <a:t>CLUSTER </a:t>
                </a:r>
                <a:r>
                  <a:rPr lang="en-US" sz="2400" b="0" dirty="0" smtClean="0">
                    <a:solidFill>
                      <a:schemeClr val="bg1">
                        <a:lumMod val="95000"/>
                      </a:schemeClr>
                    </a:solidFill>
                    <a:latin typeface="Oswald Light"/>
                    <a:cs typeface="Oswald Light"/>
                  </a:rPr>
                  <a:t>BASED ON 6 PARAMS: X/Y/Z POSITION,  X/Y/Z - VELOCITY</a:t>
                </a:r>
              </a:p>
            </p:txBody>
          </p:sp>
        </p:grpSp>
        <p:sp>
          <p:nvSpPr>
            <p:cNvPr id="59" name="Rectangle 58"/>
            <p:cNvSpPr/>
            <p:nvPr/>
          </p:nvSpPr>
          <p:spPr>
            <a:xfrm>
              <a:off x="961275" y="5994298"/>
              <a:ext cx="569387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sz="4000" b="0" kern="0" dirty="0" smtClean="0">
                  <a:latin typeface="Oswald DemiBold"/>
                  <a:ea typeface="+mj-ea"/>
                  <a:cs typeface="Oswald DemiBold"/>
                </a:rPr>
                <a:t>4.</a:t>
              </a:r>
              <a:endParaRPr lang="en-US" dirty="0"/>
            </a:p>
          </p:txBody>
        </p:sp>
      </p:grpSp>
      <p:sp>
        <p:nvSpPr>
          <p:cNvPr id="62" name="Right Brace 61"/>
          <p:cNvSpPr/>
          <p:nvPr/>
        </p:nvSpPr>
        <p:spPr bwMode="auto">
          <a:xfrm>
            <a:off x="6029324" y="1990588"/>
            <a:ext cx="892175" cy="4749840"/>
          </a:xfrm>
          <a:prstGeom prst="rightBrace">
            <a:avLst>
              <a:gd name="adj1" fmla="val 46499"/>
              <a:gd name="adj2" fmla="val 50000"/>
            </a:avLst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Calibri" pitchFamily="34" charset="0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691555" y="2006445"/>
            <a:ext cx="413767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0" dirty="0" smtClean="0">
                <a:solidFill>
                  <a:srgbClr val="FFFFFF">
                    <a:lumMod val="95000"/>
                  </a:srgbClr>
                </a:solidFill>
                <a:latin typeface="Oswald Light"/>
                <a:cs typeface="Oswald Light"/>
              </a:rPr>
              <a:t>TRAIN CLUSTER RADIUS/WEIGHTING</a:t>
            </a:r>
            <a:endParaRPr lang="en-US" dirty="0"/>
          </a:p>
        </p:txBody>
      </p:sp>
      <p:cxnSp>
        <p:nvCxnSpPr>
          <p:cNvPr id="34" name="Straight Connector 33"/>
          <p:cNvCxnSpPr/>
          <p:nvPr/>
        </p:nvCxnSpPr>
        <p:spPr bwMode="auto">
          <a:xfrm>
            <a:off x="3212326" y="4402789"/>
            <a:ext cx="0" cy="25662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cxnSp>
        <p:nvCxnSpPr>
          <p:cNvPr id="35" name="Straight Connector 34"/>
          <p:cNvCxnSpPr/>
          <p:nvPr/>
        </p:nvCxnSpPr>
        <p:spPr bwMode="auto">
          <a:xfrm>
            <a:off x="3212326" y="3288088"/>
            <a:ext cx="0" cy="25662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cxnSp>
        <p:nvCxnSpPr>
          <p:cNvPr id="36" name="Straight Connector 35"/>
          <p:cNvCxnSpPr/>
          <p:nvPr/>
        </p:nvCxnSpPr>
        <p:spPr bwMode="auto">
          <a:xfrm>
            <a:off x="3212326" y="5517490"/>
            <a:ext cx="0" cy="25662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</p:spTree>
    <p:extLst>
      <p:ext uri="{BB962C8B-B14F-4D97-AF65-F5344CB8AC3E}">
        <p14:creationId xmlns="" xmlns:p14="http://schemas.microsoft.com/office/powerpoint/2010/main" val="328639939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auto">
          <a:xfrm>
            <a:off x="1" y="0"/>
            <a:ext cx="3702818" cy="6868048"/>
          </a:xfrm>
          <a:prstGeom prst="rect">
            <a:avLst/>
          </a:prstGeom>
          <a:solidFill>
            <a:srgbClr val="3E3E3E"/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endParaRPr lang="en-US" dirty="0" smtClean="0">
              <a:solidFill>
                <a:srgbClr val="7898B3"/>
              </a:solidFill>
            </a:endParaRPr>
          </a:p>
        </p:txBody>
      </p:sp>
      <p:sp>
        <p:nvSpPr>
          <p:cNvPr id="13" name="Rectangle 1"/>
          <p:cNvSpPr txBox="1">
            <a:spLocks noChangeArrowheads="1"/>
          </p:cNvSpPr>
          <p:nvPr/>
        </p:nvSpPr>
        <p:spPr>
          <a:xfrm>
            <a:off x="278715" y="1208604"/>
            <a:ext cx="9085952" cy="387798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/>
          <a:p>
            <a:pPr defTabSz="728663" eaLnBrk="0" hangingPunct="0">
              <a:lnSpc>
                <a:spcPct val="95000"/>
              </a:lnSpc>
              <a:defRPr/>
            </a:pPr>
            <a:r>
              <a:rPr lang="en-GB" altLang="ja-JP" sz="1800" b="0" kern="0" spc="300" dirty="0" smtClean="0">
                <a:solidFill>
                  <a:srgbClr val="255B89">
                    <a:lumMod val="60000"/>
                    <a:lumOff val="40000"/>
                  </a:srgbClr>
                </a:solidFill>
                <a:latin typeface="Adobe Garamond Pro"/>
                <a:ea typeface="+mj-ea"/>
                <a:cs typeface="Adobe Garamond Pro"/>
              </a:rPr>
              <a:t>OPTIMAL CLUSTER</a:t>
            </a:r>
          </a:p>
          <a:p>
            <a:pPr defTabSz="728663" eaLnBrk="0" hangingPunct="0">
              <a:lnSpc>
                <a:spcPct val="95000"/>
              </a:lnSpc>
              <a:defRPr/>
            </a:pPr>
            <a:r>
              <a:rPr lang="en-GB" altLang="ja-JP" sz="1800" b="0" kern="0" spc="300" dirty="0" smtClean="0">
                <a:solidFill>
                  <a:srgbClr val="255B89">
                    <a:lumMod val="60000"/>
                    <a:lumOff val="40000"/>
                  </a:srgbClr>
                </a:solidFill>
                <a:latin typeface="Adobe Garamond Pro"/>
                <a:ea typeface="+mj-ea"/>
                <a:cs typeface="Adobe Garamond Pro"/>
              </a:rPr>
              <a:t>RADIUS: 0.005-0.010AU</a:t>
            </a:r>
          </a:p>
        </p:txBody>
      </p:sp>
      <p:sp>
        <p:nvSpPr>
          <p:cNvPr id="14" name="Rectangle 1"/>
          <p:cNvSpPr txBox="1">
            <a:spLocks noChangeArrowheads="1"/>
          </p:cNvSpPr>
          <p:nvPr/>
        </p:nvSpPr>
        <p:spPr>
          <a:xfrm>
            <a:off x="278715" y="601570"/>
            <a:ext cx="4202545" cy="387798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/>
          <a:p>
            <a:pPr defTabSz="728663" eaLnBrk="0" hangingPunct="0">
              <a:lnSpc>
                <a:spcPct val="70000"/>
              </a:lnSpc>
              <a:defRPr/>
            </a:pPr>
            <a:r>
              <a:rPr lang="en-US" altLang="ja-JP" sz="4000" b="0" kern="0" dirty="0" smtClean="0">
                <a:solidFill>
                  <a:srgbClr val="FFFFFF"/>
                </a:solidFill>
                <a:latin typeface="Oswald DemiBold"/>
                <a:ea typeface="+mj-ea"/>
                <a:cs typeface="Oswald DemiBold"/>
              </a:rPr>
              <a:t>TUNING PERFORMANCE</a:t>
            </a:r>
            <a:endParaRPr lang="en-US" altLang="ja-JP" sz="4000" b="0" kern="0" dirty="0">
              <a:solidFill>
                <a:srgbClr val="FFFFFF"/>
              </a:solidFill>
              <a:latin typeface="Oswald DemiBold"/>
              <a:ea typeface="+mj-ea"/>
              <a:cs typeface="Oswald DemiBold"/>
            </a:endParaRPr>
          </a:p>
        </p:txBody>
      </p:sp>
      <p:pic>
        <p:nvPicPr>
          <p:cNvPr id="1029" name="Picture 5" descr="C:\Users\ry\Dropbox\GIT\182proj\Presentation\nclusters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349642" y="125604"/>
            <a:ext cx="4972026" cy="3314684"/>
          </a:xfrm>
          <a:prstGeom prst="rect">
            <a:avLst/>
          </a:prstGeom>
          <a:noFill/>
        </p:spPr>
      </p:pic>
      <p:pic>
        <p:nvPicPr>
          <p:cNvPr id="1030" name="Picture 6" descr="C:\Users\ry\Dropbox\GIT\182proj\Presentation\nerrors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349642" y="3477290"/>
            <a:ext cx="4972026" cy="3314684"/>
          </a:xfrm>
          <a:prstGeom prst="rect">
            <a:avLst/>
          </a:prstGeom>
          <a:noFill/>
        </p:spPr>
      </p:pic>
      <p:sp>
        <p:nvSpPr>
          <p:cNvPr id="7" name="Rectangle 6"/>
          <p:cNvSpPr/>
          <p:nvPr/>
        </p:nvSpPr>
        <p:spPr>
          <a:xfrm>
            <a:off x="119742" y="3664775"/>
            <a:ext cx="3336471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800" b="0" dirty="0" smtClean="0">
                <a:solidFill>
                  <a:schemeClr val="bg1">
                    <a:lumMod val="95000"/>
                  </a:schemeClr>
                </a:solidFill>
                <a:latin typeface="Oswald Light"/>
                <a:cs typeface="Oswald Light"/>
              </a:rPr>
              <a:t>Selected KD-tree clustering for optimal speed (!!!)</a:t>
            </a:r>
          </a:p>
          <a:p>
            <a:pPr algn="r"/>
            <a:endParaRPr lang="en-US" sz="2800" b="0" dirty="0" smtClean="0">
              <a:solidFill>
                <a:schemeClr val="bg1">
                  <a:lumMod val="95000"/>
                </a:schemeClr>
              </a:solidFill>
              <a:latin typeface="Oswald Light"/>
              <a:cs typeface="Oswald Light"/>
            </a:endParaRPr>
          </a:p>
          <a:p>
            <a:pPr algn="r"/>
            <a:r>
              <a:rPr lang="en-US" sz="2800" b="0" dirty="0" smtClean="0">
                <a:solidFill>
                  <a:schemeClr val="bg1">
                    <a:lumMod val="95000"/>
                  </a:schemeClr>
                </a:solidFill>
                <a:latin typeface="Oswald Light"/>
                <a:cs typeface="Oswald Light"/>
              </a:rPr>
              <a:t>Also had good results with agglomerative clustering</a:t>
            </a:r>
            <a:endParaRPr lang="en-US" sz="2800" b="0" dirty="0">
              <a:solidFill>
                <a:schemeClr val="bg1">
                  <a:lumMod val="95000"/>
                </a:schemeClr>
              </a:solidFill>
              <a:latin typeface="Oswald Light"/>
              <a:cs typeface="Oswald Light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578028" y="178464"/>
            <a:ext cx="453201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0" dirty="0" smtClean="0">
                <a:solidFill>
                  <a:schemeClr val="accent1"/>
                </a:solidFill>
                <a:latin typeface="Oswald Light"/>
              </a:rPr>
              <a:t>Total clusters detected vs. KD-tree cluster radius (training set)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123470" y="3511356"/>
            <a:ext cx="361028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0" dirty="0" smtClean="0">
                <a:solidFill>
                  <a:schemeClr val="accent1"/>
                </a:solidFill>
                <a:latin typeface="Oswald Light"/>
              </a:rPr>
              <a:t>Error rate vs. KD-tree cluster radius (training set)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1" name="Slide Number Placeholder 31"/>
          <p:cNvSpPr>
            <a:spLocks noGrp="1"/>
          </p:cNvSpPr>
          <p:nvPr>
            <p:ph type="sldNum" sz="quarter" idx="4"/>
          </p:nvPr>
        </p:nvSpPr>
        <p:spPr>
          <a:xfrm>
            <a:off x="7464631" y="6436734"/>
            <a:ext cx="2311400" cy="365125"/>
          </a:xfrm>
        </p:spPr>
        <p:txBody>
          <a:bodyPr/>
          <a:lstStyle/>
          <a:p>
            <a:r>
              <a:rPr lang="en-US" dirty="0" smtClean="0">
                <a:solidFill>
                  <a:srgbClr val="292929">
                    <a:lumMod val="90000"/>
                    <a:lumOff val="10000"/>
                  </a:srgbClr>
                </a:solidFill>
              </a:rPr>
              <a:t>16</a:t>
            </a:r>
            <a:endParaRPr lang="en-US" dirty="0">
              <a:solidFill>
                <a:srgbClr val="292929">
                  <a:lumMod val="90000"/>
                  <a:lumOff val="1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97253495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 bwMode="auto">
          <a:xfrm>
            <a:off x="7487105" y="1"/>
            <a:ext cx="2418895" cy="6857999"/>
          </a:xfrm>
          <a:prstGeom prst="rect">
            <a:avLst/>
          </a:prstGeom>
          <a:solidFill>
            <a:srgbClr val="3E3E3E"/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endParaRPr lang="en-US" dirty="0" smtClean="0">
              <a:solidFill>
                <a:srgbClr val="FFFFFF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291942" y="2939143"/>
            <a:ext cx="3450771" cy="3896179"/>
          </a:xfrm>
          <a:prstGeom prst="rect">
            <a:avLst/>
          </a:prstGeom>
          <a:noFill/>
        </p:spPr>
        <p:txBody>
          <a:bodyPr wrap="square" lIns="0" rIns="0" rtlCol="0">
            <a:noAutofit/>
          </a:bodyPr>
          <a:lstStyle/>
          <a:p>
            <a:pPr>
              <a:spcAft>
                <a:spcPts val="600"/>
              </a:spcAft>
            </a:pPr>
            <a:endParaRPr lang="en-GB" sz="1100" b="0" dirty="0">
              <a:solidFill>
                <a:srgbClr val="FFFFFF"/>
              </a:solidFill>
              <a:latin typeface="Garamond"/>
              <a:cs typeface="Garamond"/>
            </a:endParaRPr>
          </a:p>
        </p:txBody>
      </p:sp>
      <p:sp>
        <p:nvSpPr>
          <p:cNvPr id="11" name="Rectangle 1"/>
          <p:cNvSpPr txBox="1">
            <a:spLocks noChangeArrowheads="1"/>
          </p:cNvSpPr>
          <p:nvPr/>
        </p:nvSpPr>
        <p:spPr>
          <a:xfrm>
            <a:off x="329515" y="450850"/>
            <a:ext cx="6887714" cy="387798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/>
          <a:p>
            <a:pPr defTabSz="728663" eaLnBrk="0" hangingPunct="0">
              <a:lnSpc>
                <a:spcPct val="70000"/>
              </a:lnSpc>
              <a:defRPr/>
            </a:pPr>
            <a:r>
              <a:rPr lang="en-US" altLang="ja-JP" sz="4400" b="0" kern="0" dirty="0" smtClean="0">
                <a:solidFill>
                  <a:srgbClr val="5F6062"/>
                </a:solidFill>
                <a:latin typeface="Oswald DemiBold"/>
                <a:ea typeface="+mj-ea"/>
                <a:cs typeface="Oswald DemiBold"/>
              </a:rPr>
              <a:t>CLUSTERING </a:t>
            </a:r>
            <a:r>
              <a:rPr lang="en-US" altLang="ja-JP" sz="4400" b="0" kern="0" dirty="0" smtClean="0">
                <a:solidFill>
                  <a:srgbClr val="5F6062"/>
                </a:solidFill>
                <a:latin typeface="Oswald DemiBold"/>
                <a:ea typeface="+mj-ea"/>
                <a:cs typeface="Oswald DemiBold"/>
              </a:rPr>
              <a:t>RESULTS</a:t>
            </a:r>
            <a:endParaRPr lang="en-US" altLang="ja-JP" sz="4400" b="0" kern="0" dirty="0">
              <a:solidFill>
                <a:srgbClr val="5F6062"/>
              </a:solidFill>
              <a:latin typeface="Oswald DemiBold"/>
              <a:ea typeface="+mj-ea"/>
              <a:cs typeface="Oswald DemiBold"/>
            </a:endParaRPr>
          </a:p>
        </p:txBody>
      </p:sp>
      <p:sp>
        <p:nvSpPr>
          <p:cNvPr id="12" name="Rectangle 1"/>
          <p:cNvSpPr txBox="1">
            <a:spLocks noChangeArrowheads="1"/>
          </p:cNvSpPr>
          <p:nvPr/>
        </p:nvSpPr>
        <p:spPr>
          <a:xfrm>
            <a:off x="329515" y="838683"/>
            <a:ext cx="9085952" cy="387798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/>
          <a:p>
            <a:pPr defTabSz="728663" eaLnBrk="0" hangingPunct="0">
              <a:lnSpc>
                <a:spcPct val="95000"/>
              </a:lnSpc>
              <a:defRPr/>
            </a:pPr>
            <a:r>
              <a:rPr lang="en-GB" altLang="ja-JP" sz="2000" b="0" kern="0" spc="300" dirty="0" smtClean="0">
                <a:solidFill>
                  <a:srgbClr val="255B89">
                    <a:lumMod val="60000"/>
                    <a:lumOff val="40000"/>
                  </a:srgbClr>
                </a:solidFill>
                <a:latin typeface="Garamond"/>
                <a:ea typeface="+mj-ea"/>
                <a:cs typeface="Garamond"/>
              </a:rPr>
              <a:t>90</a:t>
            </a:r>
            <a:r>
              <a:rPr lang="en-GB" altLang="ja-JP" sz="2000" b="0" kern="0" spc="300" dirty="0" smtClean="0">
                <a:solidFill>
                  <a:srgbClr val="255B89">
                    <a:lumMod val="60000"/>
                    <a:lumOff val="40000"/>
                  </a:srgbClr>
                </a:solidFill>
                <a:latin typeface="Garamond"/>
                <a:ea typeface="+mj-ea"/>
                <a:cs typeface="Garamond"/>
              </a:rPr>
              <a:t>% </a:t>
            </a:r>
            <a:r>
              <a:rPr lang="en-GB" altLang="ja-JP" sz="2000" b="0" kern="0" spc="300" dirty="0" smtClean="0">
                <a:solidFill>
                  <a:srgbClr val="255B89">
                    <a:lumMod val="60000"/>
                    <a:lumOff val="40000"/>
                  </a:srgbClr>
                </a:solidFill>
                <a:latin typeface="Garamond"/>
                <a:ea typeface="+mj-ea"/>
                <a:cs typeface="Garamond"/>
              </a:rPr>
              <a:t>OF ASTEROIDS DETECTED </a:t>
            </a:r>
          </a:p>
          <a:p>
            <a:pPr defTabSz="728663" eaLnBrk="0" hangingPunct="0">
              <a:lnSpc>
                <a:spcPct val="95000"/>
              </a:lnSpc>
              <a:defRPr/>
            </a:pPr>
            <a:r>
              <a:rPr lang="en-GB" altLang="ja-JP" sz="2000" b="0" kern="0" spc="300" dirty="0" smtClean="0">
                <a:solidFill>
                  <a:srgbClr val="255B89">
                    <a:lumMod val="60000"/>
                    <a:lumOff val="40000"/>
                  </a:srgbClr>
                </a:solidFill>
                <a:latin typeface="Garamond"/>
                <a:ea typeface="+mj-ea"/>
                <a:cs typeface="Garamond"/>
              </a:rPr>
              <a:t>WITH ZERO ERROR!</a:t>
            </a:r>
            <a:endParaRPr lang="en-US" altLang="ja-JP" sz="2000" b="0" kern="0" spc="300" dirty="0">
              <a:solidFill>
                <a:srgbClr val="255B89">
                  <a:lumMod val="60000"/>
                  <a:lumOff val="40000"/>
                </a:srgbClr>
              </a:solidFill>
              <a:latin typeface="Garamond"/>
              <a:ea typeface="+mj-ea"/>
              <a:cs typeface="Garamond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7487105" y="6497864"/>
            <a:ext cx="2311400" cy="365125"/>
          </a:xfrm>
        </p:spPr>
        <p:txBody>
          <a:bodyPr/>
          <a:lstStyle/>
          <a:p>
            <a:fld id="{BA8136C9-B6BE-8C4D-AAF9-F03C3B9A71BA}" type="slidenum">
              <a:rPr lang="en-US" smtClean="0">
                <a:solidFill>
                  <a:srgbClr val="FFFFFF"/>
                </a:solidFill>
              </a:rPr>
              <a:pPr/>
              <a:t>17</a:t>
            </a:fld>
            <a:endParaRPr lang="en-US" dirty="0">
              <a:solidFill>
                <a:srgbClr val="FFFFFF"/>
              </a:solidFill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185456" y="1069703"/>
            <a:ext cx="7083335" cy="6296296"/>
            <a:chOff x="64806" y="832006"/>
            <a:chExt cx="7293594" cy="6483193"/>
          </a:xfrm>
        </p:grpSpPr>
        <p:pic>
          <p:nvPicPr>
            <p:cNvPr id="8" name="Picture 3" descr="C:\Users\ry\Dropbox\GIT\182proj\Presentation\asteroids_wo_singletons.png"/>
            <p:cNvPicPr>
              <a:picLocks noChangeAspect="1" noChangeArrowheads="1"/>
            </p:cNvPicPr>
            <p:nvPr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64806" y="832006"/>
              <a:ext cx="7293594" cy="6483193"/>
            </a:xfrm>
            <a:prstGeom prst="rect">
              <a:avLst/>
            </a:prstGeom>
            <a:noFill/>
          </p:spPr>
        </p:pic>
        <p:sp>
          <p:nvSpPr>
            <p:cNvPr id="10" name="Rectangle 9"/>
            <p:cNvSpPr/>
            <p:nvPr/>
          </p:nvSpPr>
          <p:spPr>
            <a:xfrm>
              <a:off x="1716678" y="1243441"/>
              <a:ext cx="4166410" cy="34860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pPr algn="ctr"/>
              <a:r>
                <a:rPr lang="en-US" b="0" dirty="0" smtClean="0">
                  <a:solidFill>
                    <a:schemeClr val="accent1"/>
                  </a:solidFill>
                  <a:latin typeface="Oswald Light"/>
                </a:rPr>
                <a:t>Identified Asteroids (common colors = a single asteroid)</a:t>
              </a:r>
              <a:endParaRPr lang="en-US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14" name="Rectangle 13"/>
          <p:cNvSpPr/>
          <p:nvPr/>
        </p:nvSpPr>
        <p:spPr>
          <a:xfrm>
            <a:off x="7632247" y="5304135"/>
            <a:ext cx="21662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0" dirty="0" smtClean="0">
                <a:solidFill>
                  <a:schemeClr val="bg1">
                    <a:lumMod val="95000"/>
                  </a:schemeClr>
                </a:solidFill>
                <a:latin typeface="Oswald Light"/>
                <a:cs typeface="Oswald Light"/>
              </a:rPr>
              <a:t>!!! COPY HERE?</a:t>
            </a:r>
            <a:endParaRPr lang="en-US" sz="2400" b="0" dirty="0">
              <a:solidFill>
                <a:schemeClr val="bg1">
                  <a:lumMod val="95000"/>
                </a:schemeClr>
              </a:solidFill>
              <a:latin typeface="Oswald Light"/>
              <a:cs typeface="Oswald Ligh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73450994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 bwMode="auto">
          <a:xfrm>
            <a:off x="0" y="0"/>
            <a:ext cx="9906000" cy="1627201"/>
          </a:xfrm>
          <a:prstGeom prst="rect">
            <a:avLst/>
          </a:prstGeom>
          <a:solidFill>
            <a:srgbClr val="3E3E3E"/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endParaRPr lang="en-US" dirty="0" smtClean="0">
              <a:solidFill>
                <a:srgbClr val="7898B3"/>
              </a:solidFill>
            </a:endParaRPr>
          </a:p>
        </p:txBody>
      </p:sp>
      <p:sp>
        <p:nvSpPr>
          <p:cNvPr id="53" name="Slide Number Placeholder 31"/>
          <p:cNvSpPr>
            <a:spLocks noGrp="1"/>
          </p:cNvSpPr>
          <p:nvPr>
            <p:ph type="sldNum" sz="quarter" idx="4"/>
          </p:nvPr>
        </p:nvSpPr>
        <p:spPr>
          <a:xfrm>
            <a:off x="7369175" y="6356350"/>
            <a:ext cx="2311400" cy="365125"/>
          </a:xfrm>
        </p:spPr>
        <p:txBody>
          <a:bodyPr/>
          <a:lstStyle/>
          <a:p>
            <a:r>
              <a:rPr lang="en-US" dirty="0" smtClean="0">
                <a:solidFill>
                  <a:srgbClr val="292929">
                    <a:lumMod val="90000"/>
                    <a:lumOff val="10000"/>
                  </a:srgbClr>
                </a:solidFill>
              </a:rPr>
              <a:t>18</a:t>
            </a:r>
            <a:endParaRPr lang="en-US" dirty="0">
              <a:solidFill>
                <a:srgbClr val="292929">
                  <a:lumMod val="90000"/>
                  <a:lumOff val="10000"/>
                </a:srgbClr>
              </a:solidFill>
            </a:endParaRPr>
          </a:p>
        </p:txBody>
      </p:sp>
      <p:sp>
        <p:nvSpPr>
          <p:cNvPr id="55" name="Rectangle 1"/>
          <p:cNvSpPr txBox="1">
            <a:spLocks noChangeArrowheads="1"/>
          </p:cNvSpPr>
          <p:nvPr/>
        </p:nvSpPr>
        <p:spPr>
          <a:xfrm>
            <a:off x="329515" y="412750"/>
            <a:ext cx="8678832" cy="387798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/>
          <a:p>
            <a:pPr defTabSz="728663" eaLnBrk="0" hangingPunct="0">
              <a:lnSpc>
                <a:spcPct val="70000"/>
              </a:lnSpc>
              <a:defRPr/>
            </a:pPr>
            <a:r>
              <a:rPr lang="en-US" altLang="ja-JP" sz="4000" b="0" kern="0" dirty="0" smtClean="0">
                <a:solidFill>
                  <a:srgbClr val="FFFFFF"/>
                </a:solidFill>
                <a:latin typeface="Oswald DemiBold"/>
                <a:ea typeface="+mj-ea"/>
                <a:cs typeface="Oswald DemiBold"/>
              </a:rPr>
              <a:t>CONCLUSIONS</a:t>
            </a:r>
            <a:endParaRPr lang="en-US" altLang="ja-JP" sz="4000" b="0" kern="0" dirty="0">
              <a:solidFill>
                <a:srgbClr val="FFFFFF"/>
              </a:solidFill>
              <a:latin typeface="Oswald DemiBold"/>
              <a:ea typeface="+mj-ea"/>
              <a:cs typeface="Oswald DemiBold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19088" y="1879200"/>
            <a:ext cx="9364112" cy="4462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chemeClr val="accent1"/>
                </a:solidFill>
                <a:latin typeface="Oswald Light"/>
                <a:cs typeface="Oswald Light"/>
              </a:rPr>
              <a:t>Conclusion</a:t>
            </a:r>
            <a:r>
              <a:rPr lang="en-US" sz="2400" b="0" dirty="0" smtClean="0">
                <a:solidFill>
                  <a:srgbClr val="292929">
                    <a:lumMod val="75000"/>
                    <a:lumOff val="25000"/>
                  </a:srgbClr>
                </a:solidFill>
                <a:latin typeface="Oswald Light"/>
                <a:cs typeface="Oswald Light"/>
              </a:rPr>
              <a:t>: Successful </a:t>
            </a:r>
            <a:r>
              <a:rPr lang="en-US" sz="2400" b="0" dirty="0" err="1" smtClean="0">
                <a:solidFill>
                  <a:srgbClr val="292929">
                    <a:lumMod val="75000"/>
                    <a:lumOff val="25000"/>
                  </a:srgbClr>
                </a:solidFill>
                <a:latin typeface="Oswald Light"/>
                <a:cs typeface="Oswald Light"/>
              </a:rPr>
              <a:t>tracklet</a:t>
            </a:r>
            <a:r>
              <a:rPr lang="en-US" sz="2400" b="0" dirty="0" smtClean="0">
                <a:solidFill>
                  <a:srgbClr val="292929">
                    <a:lumMod val="75000"/>
                    <a:lumOff val="25000"/>
                  </a:srgbClr>
                </a:solidFill>
                <a:latin typeface="Oswald Light"/>
                <a:cs typeface="Oswald Light"/>
              </a:rPr>
              <a:t> matching </a:t>
            </a:r>
            <a:r>
              <a:rPr lang="en-US" sz="2400" b="0" dirty="0" smtClean="0">
                <a:solidFill>
                  <a:srgbClr val="292929">
                    <a:lumMod val="75000"/>
                    <a:lumOff val="25000"/>
                  </a:srgbClr>
                </a:solidFill>
                <a:latin typeface="Oswald Light"/>
                <a:cs typeface="Oswald Light"/>
              </a:rPr>
              <a:t>using </a:t>
            </a:r>
            <a:r>
              <a:rPr lang="en-US" sz="2400" b="0" dirty="0" smtClean="0">
                <a:solidFill>
                  <a:srgbClr val="292929">
                    <a:lumMod val="75000"/>
                    <a:lumOff val="25000"/>
                  </a:srgbClr>
                </a:solidFill>
                <a:latin typeface="Oswald Light"/>
                <a:cs typeface="Oswald Light"/>
              </a:rPr>
              <a:t> the </a:t>
            </a:r>
            <a:r>
              <a:rPr lang="en-US" sz="2400" b="0" dirty="0" smtClean="0">
                <a:solidFill>
                  <a:srgbClr val="292929">
                    <a:lumMod val="75000"/>
                    <a:lumOff val="25000"/>
                  </a:srgbClr>
                </a:solidFill>
                <a:latin typeface="Oswald Light"/>
                <a:cs typeface="Oswald Light"/>
              </a:rPr>
              <a:t>heliocentric transform and KD-Trees</a:t>
            </a:r>
          </a:p>
          <a:p>
            <a:endParaRPr lang="en-US" sz="2000" b="0" dirty="0" smtClean="0">
              <a:solidFill>
                <a:srgbClr val="292929">
                  <a:lumMod val="75000"/>
                  <a:lumOff val="25000"/>
                </a:srgbClr>
              </a:solidFill>
              <a:latin typeface="Oswald Light"/>
              <a:cs typeface="Oswald Light"/>
            </a:endParaRPr>
          </a:p>
          <a:p>
            <a:r>
              <a:rPr lang="en-US" sz="2400" b="0" dirty="0" smtClean="0">
                <a:solidFill>
                  <a:srgbClr val="292929">
                    <a:lumMod val="75000"/>
                    <a:lumOff val="25000"/>
                  </a:srgbClr>
                </a:solidFill>
                <a:latin typeface="Oswald Light"/>
                <a:cs typeface="Oswald Light"/>
              </a:rPr>
              <a:t>Also </a:t>
            </a:r>
            <a:r>
              <a:rPr lang="en-US" sz="2400" b="0" dirty="0" smtClean="0">
                <a:solidFill>
                  <a:srgbClr val="292929">
                    <a:lumMod val="75000"/>
                    <a:lumOff val="25000"/>
                  </a:srgbClr>
                </a:solidFill>
                <a:latin typeface="Oswald Light"/>
                <a:cs typeface="Oswald Light"/>
              </a:rPr>
              <a:t>able to do so in just </a:t>
            </a:r>
            <a:r>
              <a:rPr lang="en-US" sz="2400" dirty="0" smtClean="0">
                <a:solidFill>
                  <a:schemeClr val="accent1"/>
                </a:solidFill>
                <a:latin typeface="Oswald Light"/>
                <a:cs typeface="Oswald Light"/>
              </a:rPr>
              <a:t>O(n log n)</a:t>
            </a:r>
            <a:r>
              <a:rPr lang="en-US" sz="2400" b="0" dirty="0" smtClean="0">
                <a:solidFill>
                  <a:schemeClr val="accent1"/>
                </a:solidFill>
                <a:latin typeface="Oswald Light"/>
                <a:cs typeface="Oswald Light"/>
              </a:rPr>
              <a:t> </a:t>
            </a:r>
            <a:r>
              <a:rPr lang="en-US" sz="2400" b="0" dirty="0" smtClean="0">
                <a:solidFill>
                  <a:srgbClr val="292929">
                    <a:lumMod val="75000"/>
                    <a:lumOff val="25000"/>
                  </a:srgbClr>
                </a:solidFill>
                <a:latin typeface="Oswald Light"/>
                <a:cs typeface="Oswald Light"/>
              </a:rPr>
              <a:t>time, </a:t>
            </a:r>
            <a:r>
              <a:rPr lang="en-US" sz="2400" b="0" dirty="0" smtClean="0">
                <a:solidFill>
                  <a:srgbClr val="292929">
                    <a:lumMod val="75000"/>
                    <a:lumOff val="25000"/>
                  </a:srgbClr>
                </a:solidFill>
                <a:latin typeface="Oswald Light"/>
                <a:cs typeface="Oswald Light"/>
              </a:rPr>
              <a:t>                                                                                        a </a:t>
            </a:r>
            <a:r>
              <a:rPr lang="en-US" sz="2400" b="0" dirty="0" smtClean="0">
                <a:solidFill>
                  <a:srgbClr val="292929">
                    <a:lumMod val="75000"/>
                    <a:lumOff val="25000"/>
                  </a:srgbClr>
                </a:solidFill>
                <a:latin typeface="Oswald Light"/>
                <a:cs typeface="Oswald Light"/>
              </a:rPr>
              <a:t>scalable solution!!</a:t>
            </a:r>
          </a:p>
          <a:p>
            <a:endParaRPr lang="en-US" sz="2400" b="0" dirty="0" smtClean="0">
              <a:solidFill>
                <a:srgbClr val="292929">
                  <a:lumMod val="75000"/>
                  <a:lumOff val="25000"/>
                </a:srgbClr>
              </a:solidFill>
              <a:latin typeface="Oswald Light"/>
              <a:cs typeface="Oswald Light"/>
            </a:endParaRPr>
          </a:p>
          <a:p>
            <a:r>
              <a:rPr lang="en-US" sz="2400" dirty="0" smtClean="0">
                <a:solidFill>
                  <a:schemeClr val="accent1"/>
                </a:solidFill>
                <a:latin typeface="Oswald Light"/>
                <a:cs typeface="Oswald Light"/>
              </a:rPr>
              <a:t>Limitations</a:t>
            </a:r>
            <a:r>
              <a:rPr lang="en-US" sz="2400" b="0" dirty="0" smtClean="0">
                <a:solidFill>
                  <a:srgbClr val="292929">
                    <a:lumMod val="75000"/>
                    <a:lumOff val="25000"/>
                  </a:srgbClr>
                </a:solidFill>
                <a:latin typeface="Oswald Light"/>
                <a:cs typeface="Oswald Light"/>
              </a:rPr>
              <a:t>: possible improvement in a </a:t>
            </a:r>
            <a:r>
              <a:rPr lang="en-US" sz="2400" b="0" dirty="0" smtClean="0">
                <a:solidFill>
                  <a:srgbClr val="292929">
                    <a:lumMod val="75000"/>
                    <a:lumOff val="25000"/>
                  </a:srgbClr>
                </a:solidFill>
                <a:latin typeface="Oswald Light"/>
                <a:cs typeface="Oswald Light"/>
              </a:rPr>
              <a:t>                                                                                   more </a:t>
            </a:r>
            <a:r>
              <a:rPr lang="en-US" sz="2400" b="0" dirty="0" smtClean="0">
                <a:solidFill>
                  <a:srgbClr val="292929">
                    <a:lumMod val="75000"/>
                    <a:lumOff val="25000"/>
                  </a:srgbClr>
                </a:solidFill>
                <a:latin typeface="Oswald Light"/>
                <a:cs typeface="Oswald Light"/>
              </a:rPr>
              <a:t>accurate clustering method </a:t>
            </a:r>
          </a:p>
          <a:p>
            <a:endParaRPr lang="en-US" sz="2400" b="0" dirty="0" smtClean="0">
              <a:solidFill>
                <a:srgbClr val="292929">
                  <a:lumMod val="75000"/>
                  <a:lumOff val="25000"/>
                </a:srgbClr>
              </a:solidFill>
              <a:latin typeface="Oswald Light"/>
              <a:cs typeface="Oswald Light"/>
            </a:endParaRPr>
          </a:p>
          <a:p>
            <a:r>
              <a:rPr lang="en-US" sz="2400" dirty="0" smtClean="0">
                <a:solidFill>
                  <a:schemeClr val="accent1"/>
                </a:solidFill>
                <a:latin typeface="Oswald Light"/>
                <a:cs typeface="Oswald Light"/>
              </a:rPr>
              <a:t>Next </a:t>
            </a:r>
            <a:r>
              <a:rPr lang="en-US" sz="2400" dirty="0" smtClean="0">
                <a:solidFill>
                  <a:schemeClr val="accent1"/>
                </a:solidFill>
                <a:latin typeface="Oswald Light"/>
                <a:cs typeface="Oswald Light"/>
              </a:rPr>
              <a:t>Steps</a:t>
            </a:r>
            <a:r>
              <a:rPr lang="en-US" sz="2400" b="0" dirty="0" smtClean="0">
                <a:solidFill>
                  <a:srgbClr val="292929">
                    <a:lumMod val="75000"/>
                    <a:lumOff val="25000"/>
                  </a:srgbClr>
                </a:solidFill>
                <a:latin typeface="Oswald Light"/>
                <a:cs typeface="Oswald Light"/>
              </a:rPr>
              <a:t>: Run the algorithm over </a:t>
            </a:r>
            <a:r>
              <a:rPr lang="en-US" sz="2400" b="0" dirty="0" smtClean="0">
                <a:solidFill>
                  <a:srgbClr val="292929">
                    <a:lumMod val="75000"/>
                    <a:lumOff val="25000"/>
                  </a:srgbClr>
                </a:solidFill>
                <a:latin typeface="Oswald Light"/>
                <a:cs typeface="Oswald Light"/>
              </a:rPr>
              <a:t>all 14m                                                                                                              partial observations!</a:t>
            </a:r>
          </a:p>
          <a:p>
            <a:endParaRPr lang="en-US" sz="2400" b="0" dirty="0" smtClean="0">
              <a:solidFill>
                <a:srgbClr val="292929">
                  <a:lumMod val="75000"/>
                  <a:lumOff val="25000"/>
                </a:srgbClr>
              </a:solidFill>
              <a:latin typeface="Oswald Light"/>
              <a:cs typeface="Oswald Light"/>
            </a:endParaRPr>
          </a:p>
          <a:p>
            <a:r>
              <a:rPr lang="en-US" sz="2400" dirty="0" smtClean="0">
                <a:solidFill>
                  <a:schemeClr val="accent1"/>
                </a:solidFill>
                <a:latin typeface="Oswald Light"/>
                <a:cs typeface="Oswald Light"/>
              </a:rPr>
              <a:t>Thanks To</a:t>
            </a:r>
            <a:r>
              <a:rPr lang="en-US" sz="2400" b="0" dirty="0" smtClean="0">
                <a:solidFill>
                  <a:srgbClr val="292929">
                    <a:lumMod val="75000"/>
                    <a:lumOff val="25000"/>
                  </a:srgbClr>
                </a:solidFill>
                <a:latin typeface="Oswald Light"/>
                <a:cs typeface="Oswald Light"/>
              </a:rPr>
              <a:t>: The Minor Planet Center for training data, Scott and Brian for project support!</a:t>
            </a:r>
            <a:endParaRPr lang="en-US" sz="2400" b="0" dirty="0" smtClean="0">
              <a:solidFill>
                <a:srgbClr val="292929">
                  <a:lumMod val="75000"/>
                  <a:lumOff val="25000"/>
                </a:srgbClr>
              </a:solidFill>
              <a:latin typeface="Oswald Light"/>
              <a:cs typeface="Oswald Light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938143" y="2601966"/>
            <a:ext cx="4192604" cy="295643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28639939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 bwMode="auto">
          <a:xfrm>
            <a:off x="0" y="0"/>
            <a:ext cx="9906000" cy="1619249"/>
          </a:xfrm>
          <a:prstGeom prst="rect">
            <a:avLst/>
          </a:prstGeom>
          <a:solidFill>
            <a:srgbClr val="3E3E3E"/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endParaRPr lang="en-US" dirty="0" smtClean="0">
              <a:solidFill>
                <a:srgbClr val="7898B3"/>
              </a:solidFill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 cstate="print"/>
          <a:srcRect l="3056" t="2043"/>
          <a:stretch>
            <a:fillRect/>
          </a:stretch>
        </p:blipFill>
        <p:spPr>
          <a:xfrm>
            <a:off x="6320413" y="2079381"/>
            <a:ext cx="3360162" cy="4386222"/>
          </a:xfrm>
          <a:prstGeom prst="rect">
            <a:avLst/>
          </a:prstGeom>
        </p:spPr>
      </p:pic>
      <p:sp>
        <p:nvSpPr>
          <p:cNvPr id="33" name="Rectangle 32"/>
          <p:cNvSpPr/>
          <p:nvPr/>
        </p:nvSpPr>
        <p:spPr>
          <a:xfrm>
            <a:off x="226289" y="2574785"/>
            <a:ext cx="5959715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0" dirty="0" smtClean="0">
                <a:solidFill>
                  <a:srgbClr val="292929">
                    <a:lumMod val="75000"/>
                    <a:lumOff val="25000"/>
                  </a:srgbClr>
                </a:solidFill>
                <a:latin typeface="Oswald Light"/>
                <a:cs typeface="Oswald Light"/>
              </a:rPr>
              <a:t>Mandate from Congress:</a:t>
            </a:r>
          </a:p>
          <a:p>
            <a:r>
              <a:rPr lang="en-US" sz="3200" b="0" dirty="0" smtClean="0">
                <a:solidFill>
                  <a:srgbClr val="292929">
                    <a:lumMod val="75000"/>
                    <a:lumOff val="25000"/>
                  </a:srgbClr>
                </a:solidFill>
                <a:latin typeface="Oswald Light"/>
                <a:cs typeface="Oswald Light"/>
              </a:rPr>
              <a:t>&gt;90% of potentially hazardous asteroids must be </a:t>
            </a:r>
            <a:r>
              <a:rPr lang="en-US" sz="3200" b="0" dirty="0" smtClean="0">
                <a:solidFill>
                  <a:srgbClr val="292929">
                    <a:lumMod val="75000"/>
                    <a:lumOff val="25000"/>
                  </a:srgbClr>
                </a:solidFill>
                <a:latin typeface="Oswald Light"/>
                <a:cs typeface="Oswald Light"/>
              </a:rPr>
              <a:t>tracked</a:t>
            </a:r>
            <a:endParaRPr lang="en-US" sz="3200" b="0" dirty="0" smtClean="0">
              <a:solidFill>
                <a:srgbClr val="292929">
                  <a:lumMod val="75000"/>
                  <a:lumOff val="25000"/>
                </a:srgbClr>
              </a:solidFill>
              <a:latin typeface="Oswald Light"/>
              <a:cs typeface="Oswald Light"/>
            </a:endParaRPr>
          </a:p>
          <a:p>
            <a:r>
              <a:rPr lang="en-US" sz="3200" b="0" dirty="0" smtClean="0">
                <a:solidFill>
                  <a:srgbClr val="292929">
                    <a:lumMod val="75000"/>
                    <a:lumOff val="25000"/>
                  </a:srgbClr>
                </a:solidFill>
                <a:latin typeface="Oswald Light"/>
                <a:cs typeface="Oswald Light"/>
              </a:rPr>
              <a:t/>
            </a:r>
            <a:br>
              <a:rPr lang="en-US" sz="3200" b="0" dirty="0" smtClean="0">
                <a:solidFill>
                  <a:srgbClr val="292929">
                    <a:lumMod val="75000"/>
                    <a:lumOff val="25000"/>
                  </a:srgbClr>
                </a:solidFill>
                <a:latin typeface="Oswald Light"/>
                <a:cs typeface="Oswald Light"/>
              </a:rPr>
            </a:br>
            <a:r>
              <a:rPr lang="en-US" sz="3200" b="0" dirty="0" smtClean="0">
                <a:solidFill>
                  <a:srgbClr val="292929">
                    <a:lumMod val="75000"/>
                    <a:lumOff val="25000"/>
                  </a:srgbClr>
                </a:solidFill>
                <a:latin typeface="Oswald Light"/>
                <a:cs typeface="Oswald Light"/>
              </a:rPr>
              <a:t>Currently, we have </a:t>
            </a:r>
            <a:r>
              <a:rPr lang="en-US" sz="3200" dirty="0" smtClean="0">
                <a:solidFill>
                  <a:srgbClr val="292929">
                    <a:lumMod val="75000"/>
                    <a:lumOff val="25000"/>
                  </a:srgbClr>
                </a:solidFill>
                <a:latin typeface="Oswald Light"/>
                <a:cs typeface="Oswald Light"/>
              </a:rPr>
              <a:t>170m </a:t>
            </a:r>
            <a:r>
              <a:rPr lang="en-US" sz="3200" dirty="0" smtClean="0">
                <a:solidFill>
                  <a:srgbClr val="292929">
                    <a:lumMod val="75000"/>
                    <a:lumOff val="25000"/>
                  </a:srgbClr>
                </a:solidFill>
                <a:latin typeface="Oswald Light"/>
                <a:cs typeface="Oswald Light"/>
              </a:rPr>
              <a:t>observations </a:t>
            </a:r>
            <a:r>
              <a:rPr lang="en-US" sz="3200" b="0" dirty="0" smtClean="0">
                <a:solidFill>
                  <a:srgbClr val="292929">
                    <a:lumMod val="75000"/>
                    <a:lumOff val="25000"/>
                  </a:srgbClr>
                </a:solidFill>
                <a:latin typeface="Oswald Light"/>
                <a:cs typeface="Oswald Light"/>
              </a:rPr>
              <a:t>of known asteroids</a:t>
            </a:r>
          </a:p>
        </p:txBody>
      </p:sp>
      <p:sp>
        <p:nvSpPr>
          <p:cNvPr id="53" name="Slide Number Placeholder 31"/>
          <p:cNvSpPr>
            <a:spLocks noGrp="1"/>
          </p:cNvSpPr>
          <p:nvPr>
            <p:ph type="sldNum" sz="quarter" idx="4"/>
          </p:nvPr>
        </p:nvSpPr>
        <p:spPr>
          <a:xfrm>
            <a:off x="7464631" y="6436734"/>
            <a:ext cx="2311400" cy="365125"/>
          </a:xfrm>
        </p:spPr>
        <p:txBody>
          <a:bodyPr/>
          <a:lstStyle/>
          <a:p>
            <a:r>
              <a:rPr lang="en-US" dirty="0" smtClean="0">
                <a:solidFill>
                  <a:srgbClr val="292929">
                    <a:lumMod val="90000"/>
                    <a:lumOff val="10000"/>
                  </a:srgbClr>
                </a:solidFill>
              </a:rPr>
              <a:t>1</a:t>
            </a:r>
            <a:endParaRPr lang="en-US" dirty="0">
              <a:solidFill>
                <a:srgbClr val="292929">
                  <a:lumMod val="90000"/>
                  <a:lumOff val="10000"/>
                </a:srgbClr>
              </a:solidFill>
            </a:endParaRPr>
          </a:p>
        </p:txBody>
      </p:sp>
      <p:sp>
        <p:nvSpPr>
          <p:cNvPr id="54" name="Rectangle 1"/>
          <p:cNvSpPr txBox="1">
            <a:spLocks noChangeArrowheads="1"/>
          </p:cNvSpPr>
          <p:nvPr/>
        </p:nvSpPr>
        <p:spPr>
          <a:xfrm>
            <a:off x="329515" y="702826"/>
            <a:ext cx="9085952" cy="387798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/>
          <a:p>
            <a:pPr defTabSz="728663" eaLnBrk="0" hangingPunct="0">
              <a:lnSpc>
                <a:spcPct val="95000"/>
              </a:lnSpc>
              <a:defRPr/>
            </a:pPr>
            <a:r>
              <a:rPr lang="en-GB" altLang="ja-JP" sz="2000" b="0" kern="0" spc="300" dirty="0" smtClean="0">
                <a:solidFill>
                  <a:srgbClr val="255B89">
                    <a:lumMod val="40000"/>
                    <a:lumOff val="60000"/>
                  </a:srgbClr>
                </a:solidFill>
                <a:latin typeface="Adobe Garamond Pro"/>
                <a:ea typeface="+mj-ea"/>
                <a:cs typeface="Adobe Garamond Pro"/>
              </a:rPr>
              <a:t>CONNECTING PARTIAL ASTEROID TRACKLETS</a:t>
            </a:r>
            <a:endParaRPr lang="en-US" altLang="ja-JP" sz="2000" b="0" kern="0" spc="300" dirty="0">
              <a:solidFill>
                <a:srgbClr val="255B89">
                  <a:lumMod val="40000"/>
                  <a:lumOff val="60000"/>
                </a:srgbClr>
              </a:solidFill>
              <a:latin typeface="Adobe Garamond Pro"/>
              <a:ea typeface="+mj-ea"/>
              <a:cs typeface="Adobe Garamond Pro"/>
            </a:endParaRPr>
          </a:p>
        </p:txBody>
      </p:sp>
      <p:sp>
        <p:nvSpPr>
          <p:cNvPr id="55" name="Rectangle 1"/>
          <p:cNvSpPr txBox="1">
            <a:spLocks noChangeArrowheads="1"/>
          </p:cNvSpPr>
          <p:nvPr/>
        </p:nvSpPr>
        <p:spPr>
          <a:xfrm>
            <a:off x="329515" y="412750"/>
            <a:ext cx="8678832" cy="387798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/>
          <a:p>
            <a:pPr defTabSz="728663" eaLnBrk="0" hangingPunct="0">
              <a:lnSpc>
                <a:spcPct val="70000"/>
              </a:lnSpc>
              <a:defRPr/>
            </a:pPr>
            <a:r>
              <a:rPr lang="en-US" altLang="ja-JP" sz="4400" b="0" kern="0" dirty="0" smtClean="0">
                <a:solidFill>
                  <a:srgbClr val="FFFFFF"/>
                </a:solidFill>
                <a:latin typeface="Oswald DemiBold"/>
                <a:ea typeface="+mj-ea"/>
                <a:cs typeface="Oswald DemiBold"/>
              </a:rPr>
              <a:t>MILLIONS OF MISSING ASTEROIDS!</a:t>
            </a:r>
            <a:endParaRPr lang="en-US" altLang="ja-JP" sz="4400" b="0" kern="0" dirty="0">
              <a:solidFill>
                <a:srgbClr val="FFFFFF"/>
              </a:solidFill>
              <a:latin typeface="Oswald DemiBold"/>
              <a:ea typeface="+mj-ea"/>
              <a:cs typeface="Oswald DemiBold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115924" y="1090624"/>
            <a:ext cx="3881445" cy="321376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28639939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2" descr="http://www.notanon.com/wp-content/uploads/2013/05/asteroids.png"/>
          <p:cNvPicPr>
            <a:picLocks noChangeAspect="1" noChangeArrowheads="1"/>
          </p:cNvPicPr>
          <p:nvPr/>
        </p:nvPicPr>
        <p:blipFill>
          <a:blip r:embed="rId2" cstate="print"/>
          <a:srcRect b="7693"/>
          <a:stretch>
            <a:fillRect/>
          </a:stretch>
        </p:blipFill>
        <p:spPr bwMode="auto">
          <a:xfrm>
            <a:off x="0" y="0"/>
            <a:ext cx="9906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136C9-B6BE-8C4D-AAF9-F03C3B9A71BA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7170" name="Picture 2" descr="Image result for if i had more time i would have written a shorter letter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78037" y="2785583"/>
            <a:ext cx="1903564" cy="2064428"/>
          </a:xfrm>
          <a:prstGeom prst="rect">
            <a:avLst/>
          </a:prstGeom>
          <a:noFill/>
        </p:spPr>
      </p:pic>
      <p:sp>
        <p:nvSpPr>
          <p:cNvPr id="6" name="Rectangle 5"/>
          <p:cNvSpPr/>
          <p:nvPr/>
        </p:nvSpPr>
        <p:spPr>
          <a:xfrm>
            <a:off x="2195641" y="1488857"/>
            <a:ext cx="5338320" cy="4479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728663" eaLnBrk="0" hangingPunct="0">
              <a:lnSpc>
                <a:spcPct val="70000"/>
              </a:lnSpc>
              <a:defRPr/>
            </a:pPr>
            <a:r>
              <a:rPr lang="en-US" altLang="ja-JP" sz="3200" b="0" kern="0" dirty="0" smtClean="0">
                <a:solidFill>
                  <a:srgbClr val="5F6062"/>
                </a:solidFill>
                <a:latin typeface="Oswald DemiBold"/>
                <a:ea typeface="+mj-ea"/>
                <a:cs typeface="Oswald DemiBold"/>
              </a:rPr>
              <a:t>APPENDIX/SUPPORTING SLIDES</a:t>
            </a:r>
            <a:endParaRPr lang="en-US" altLang="ja-JP" sz="3200" b="0" kern="0" dirty="0">
              <a:solidFill>
                <a:srgbClr val="5F6062"/>
              </a:solidFill>
              <a:latin typeface="Oswald DemiBold"/>
              <a:ea typeface="+mj-ea"/>
              <a:cs typeface="Oswald Demi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A8136C9-B6BE-8C4D-AAF9-F03C3B9A71BA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5" name="Picture 7" descr="C:\Users\ry\Dropbox\GIT\182proj\Presentation\AUC_asteroids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01583" y="209006"/>
            <a:ext cx="8662782" cy="5775188"/>
          </a:xfrm>
          <a:prstGeom prst="rect">
            <a:avLst/>
          </a:prstGeom>
          <a:noFill/>
        </p:spPr>
      </p:pic>
      <p:sp>
        <p:nvSpPr>
          <p:cNvPr id="6" name="Rectangle 5"/>
          <p:cNvSpPr/>
          <p:nvPr/>
        </p:nvSpPr>
        <p:spPr>
          <a:xfrm>
            <a:off x="4574280" y="381600"/>
            <a:ext cx="109837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0" dirty="0" smtClean="0">
                <a:solidFill>
                  <a:schemeClr val="accent1"/>
                </a:solidFill>
                <a:latin typeface="Oswald Light"/>
              </a:rPr>
              <a:t>Training AUC</a:t>
            </a:r>
            <a:endParaRPr lang="en-US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A8136C9-B6BE-8C4D-AAF9-F03C3B9A71BA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3074" name="Picture 2" descr="C:\Users\ry\Dropbox\GIT\182proj\Presentation\dendrogram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0881" y="0"/>
            <a:ext cx="8634113" cy="6475585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2881851" y="439200"/>
            <a:ext cx="3643946" cy="338554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algn="ctr"/>
            <a:r>
              <a:rPr lang="en-US" b="0" dirty="0" smtClean="0">
                <a:solidFill>
                  <a:schemeClr val="accent1"/>
                </a:solidFill>
                <a:latin typeface="Oswald Light"/>
              </a:rPr>
              <a:t>Agglomerative Clustering </a:t>
            </a:r>
            <a:r>
              <a:rPr lang="en-US" b="0" dirty="0" err="1" smtClean="0">
                <a:solidFill>
                  <a:schemeClr val="accent1"/>
                </a:solidFill>
                <a:latin typeface="Oswald Light"/>
              </a:rPr>
              <a:t>Dendogram</a:t>
            </a:r>
            <a:r>
              <a:rPr lang="en-US" b="0" dirty="0" smtClean="0">
                <a:solidFill>
                  <a:schemeClr val="accent1"/>
                </a:solidFill>
                <a:latin typeface="Oswald Light"/>
              </a:rPr>
              <a:t> (Truncated)</a:t>
            </a:r>
            <a:endParaRPr lang="en-US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/>
          <p:cNvSpPr/>
          <p:nvPr/>
        </p:nvSpPr>
        <p:spPr>
          <a:xfrm>
            <a:off x="5417682" y="2154542"/>
            <a:ext cx="4284345" cy="42165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0" dirty="0" smtClean="0">
                <a:solidFill>
                  <a:srgbClr val="292929">
                    <a:lumMod val="75000"/>
                    <a:lumOff val="25000"/>
                  </a:srgbClr>
                </a:solidFill>
                <a:latin typeface="Oswald Light"/>
                <a:cs typeface="Oswald Light"/>
              </a:rPr>
              <a:t>However, </a:t>
            </a:r>
            <a:r>
              <a:rPr lang="en-US" sz="2800" b="0" dirty="0" smtClean="0">
                <a:solidFill>
                  <a:srgbClr val="292929">
                    <a:lumMod val="75000"/>
                    <a:lumOff val="25000"/>
                  </a:srgbClr>
                </a:solidFill>
                <a:latin typeface="Oswald Light"/>
                <a:cs typeface="Oswald Light"/>
              </a:rPr>
              <a:t>some </a:t>
            </a:r>
            <a:r>
              <a:rPr lang="en-US" sz="2800" b="0" dirty="0" smtClean="0">
                <a:solidFill>
                  <a:srgbClr val="292929">
                    <a:lumMod val="75000"/>
                    <a:lumOff val="25000"/>
                  </a:srgbClr>
                </a:solidFill>
                <a:latin typeface="Oswald Light"/>
                <a:cs typeface="Oswald Light"/>
              </a:rPr>
              <a:t>observations cannot be matched into </a:t>
            </a:r>
            <a:r>
              <a:rPr lang="en-US" sz="2800" b="0" dirty="0" smtClean="0">
                <a:solidFill>
                  <a:srgbClr val="292929">
                    <a:lumMod val="75000"/>
                    <a:lumOff val="25000"/>
                  </a:srgbClr>
                </a:solidFill>
                <a:latin typeface="Oswald Light"/>
                <a:cs typeface="Oswald Light"/>
              </a:rPr>
              <a:t>             an asteroid</a:t>
            </a:r>
            <a:r>
              <a:rPr lang="en-US" sz="2800" b="0" dirty="0" smtClean="0">
                <a:solidFill>
                  <a:srgbClr val="292929">
                    <a:lumMod val="75000"/>
                    <a:lumOff val="25000"/>
                  </a:srgbClr>
                </a:solidFill>
                <a:latin typeface="Oswald Light"/>
                <a:cs typeface="Oswald Light"/>
              </a:rPr>
              <a:t>.</a:t>
            </a:r>
          </a:p>
          <a:p>
            <a:endParaRPr lang="en-US" sz="2000" b="0" dirty="0" smtClean="0">
              <a:solidFill>
                <a:srgbClr val="292929">
                  <a:lumMod val="75000"/>
                  <a:lumOff val="25000"/>
                </a:srgbClr>
              </a:solidFill>
              <a:latin typeface="Oswald Light"/>
              <a:cs typeface="Oswald Light"/>
            </a:endParaRPr>
          </a:p>
          <a:p>
            <a:r>
              <a:rPr lang="en-US" sz="2800" b="0" dirty="0" smtClean="0">
                <a:solidFill>
                  <a:srgbClr val="292929">
                    <a:lumMod val="75000"/>
                    <a:lumOff val="25000"/>
                  </a:srgbClr>
                </a:solidFill>
                <a:latin typeface="Oswald Light"/>
                <a:cs typeface="Oswald Light"/>
              </a:rPr>
              <a:t>There are </a:t>
            </a:r>
            <a:r>
              <a:rPr lang="en-US" sz="2800" b="0" dirty="0" smtClean="0">
                <a:solidFill>
                  <a:srgbClr val="292929">
                    <a:lumMod val="75000"/>
                    <a:lumOff val="25000"/>
                  </a:srgbClr>
                </a:solidFill>
                <a:latin typeface="Oswald Light"/>
                <a:cs typeface="Oswald Light"/>
              </a:rPr>
              <a:t>currently:</a:t>
            </a:r>
          </a:p>
          <a:p>
            <a:pPr>
              <a:buFont typeface="Arial" pitchFamily="34" charset="0"/>
              <a:buChar char="•"/>
            </a:pPr>
            <a:r>
              <a:rPr lang="en-US" sz="2800" b="0" dirty="0" smtClean="0">
                <a:solidFill>
                  <a:srgbClr val="292929">
                    <a:lumMod val="75000"/>
                    <a:lumOff val="25000"/>
                  </a:srgbClr>
                </a:solidFill>
                <a:latin typeface="Oswald Light"/>
                <a:cs typeface="Oswald Light"/>
              </a:rPr>
              <a:t> </a:t>
            </a:r>
            <a:r>
              <a:rPr lang="en-US" sz="2800" dirty="0" smtClean="0">
                <a:solidFill>
                  <a:srgbClr val="292929">
                    <a:lumMod val="75000"/>
                    <a:lumOff val="25000"/>
                  </a:srgbClr>
                </a:solidFill>
                <a:latin typeface="Oswald Light"/>
                <a:cs typeface="Oswald Light"/>
              </a:rPr>
              <a:t>14 </a:t>
            </a:r>
            <a:r>
              <a:rPr lang="en-US" sz="2800" dirty="0" smtClean="0">
                <a:solidFill>
                  <a:srgbClr val="292929">
                    <a:lumMod val="75000"/>
                    <a:lumOff val="25000"/>
                  </a:srgbClr>
                </a:solidFill>
                <a:latin typeface="Oswald Light"/>
                <a:cs typeface="Oswald Light"/>
              </a:rPr>
              <a:t>million</a:t>
            </a:r>
            <a:r>
              <a:rPr lang="en-US" sz="2800" b="0" dirty="0" smtClean="0">
                <a:solidFill>
                  <a:srgbClr val="292929">
                    <a:lumMod val="75000"/>
                    <a:lumOff val="25000"/>
                  </a:srgbClr>
                </a:solidFill>
                <a:latin typeface="Oswald Light"/>
                <a:cs typeface="Oswald Light"/>
              </a:rPr>
              <a:t> </a:t>
            </a:r>
            <a:r>
              <a:rPr lang="en-US" sz="2800" b="0" dirty="0" smtClean="0">
                <a:solidFill>
                  <a:srgbClr val="292929">
                    <a:lumMod val="75000"/>
                    <a:lumOff val="25000"/>
                  </a:srgbClr>
                </a:solidFill>
                <a:latin typeface="Oswald Light"/>
                <a:cs typeface="Oswald Light"/>
              </a:rPr>
              <a:t>unmatched </a:t>
            </a:r>
            <a:r>
              <a:rPr lang="en-US" sz="2800" b="0" dirty="0" err="1" smtClean="0">
                <a:solidFill>
                  <a:srgbClr val="292929">
                    <a:lumMod val="75000"/>
                    <a:lumOff val="25000"/>
                  </a:srgbClr>
                </a:solidFill>
                <a:latin typeface="Oswald Light"/>
                <a:cs typeface="Oswald Light"/>
              </a:rPr>
              <a:t>tracklets</a:t>
            </a:r>
            <a:r>
              <a:rPr lang="en-US" sz="2800" b="0" dirty="0" smtClean="0">
                <a:solidFill>
                  <a:srgbClr val="292929">
                    <a:lumMod val="75000"/>
                    <a:lumOff val="25000"/>
                  </a:srgbClr>
                </a:solidFill>
                <a:latin typeface="Oswald Light"/>
                <a:cs typeface="Oswald Light"/>
              </a:rPr>
              <a:t>, </a:t>
            </a:r>
          </a:p>
          <a:p>
            <a:pPr>
              <a:buFont typeface="Arial" pitchFamily="34" charset="0"/>
              <a:buChar char="•"/>
            </a:pPr>
            <a:r>
              <a:rPr lang="en-US" sz="2800" b="0" dirty="0" smtClean="0">
                <a:solidFill>
                  <a:srgbClr val="292929">
                    <a:lumMod val="75000"/>
                    <a:lumOff val="25000"/>
                  </a:srgbClr>
                </a:solidFill>
                <a:latin typeface="Oswald Light"/>
                <a:cs typeface="Oswald Light"/>
              </a:rPr>
              <a:t> ~</a:t>
            </a:r>
            <a:r>
              <a:rPr lang="en-US" sz="2800" dirty="0" smtClean="0">
                <a:solidFill>
                  <a:srgbClr val="292929">
                    <a:lumMod val="75000"/>
                    <a:lumOff val="25000"/>
                  </a:srgbClr>
                </a:solidFill>
                <a:latin typeface="Oswald Light"/>
                <a:cs typeface="Oswald Light"/>
              </a:rPr>
              <a:t>3 million</a:t>
            </a:r>
            <a:r>
              <a:rPr lang="en-US" sz="2800" b="0" dirty="0" smtClean="0">
                <a:solidFill>
                  <a:srgbClr val="292929">
                    <a:lumMod val="75000"/>
                    <a:lumOff val="25000"/>
                  </a:srgbClr>
                </a:solidFill>
                <a:latin typeface="Oswald Light"/>
                <a:cs typeface="Oswald Light"/>
              </a:rPr>
              <a:t> total asteroids.</a:t>
            </a:r>
          </a:p>
          <a:p>
            <a:endParaRPr lang="en-US" sz="2400" b="0" dirty="0" smtClean="0">
              <a:solidFill>
                <a:srgbClr val="292929">
                  <a:lumMod val="75000"/>
                  <a:lumOff val="25000"/>
                </a:srgbClr>
              </a:solidFill>
              <a:latin typeface="Oswald Light"/>
              <a:cs typeface="Oswald Light"/>
            </a:endParaRPr>
          </a:p>
          <a:p>
            <a:r>
              <a:rPr lang="en-US" sz="2800" b="0" dirty="0" smtClean="0">
                <a:solidFill>
                  <a:srgbClr val="292929">
                    <a:lumMod val="75000"/>
                    <a:lumOff val="25000"/>
                  </a:srgbClr>
                </a:solidFill>
                <a:latin typeface="Oswald Light"/>
                <a:cs typeface="Oswald Light"/>
              </a:rPr>
              <a:t>Growing </a:t>
            </a:r>
            <a:r>
              <a:rPr lang="en-US" sz="2800" b="0" dirty="0" smtClean="0">
                <a:solidFill>
                  <a:srgbClr val="292929">
                    <a:lumMod val="75000"/>
                    <a:lumOff val="25000"/>
                  </a:srgbClr>
                </a:solidFill>
                <a:latin typeface="Oswald Light"/>
                <a:cs typeface="Oswald Light"/>
              </a:rPr>
              <a:t>quickly as telescope resolution increases</a:t>
            </a:r>
            <a:endParaRPr lang="en-US" sz="2800" b="0" dirty="0">
              <a:solidFill>
                <a:srgbClr val="292929">
                  <a:lumMod val="75000"/>
                  <a:lumOff val="25000"/>
                </a:srgbClr>
              </a:solidFill>
              <a:latin typeface="Oswald Light"/>
              <a:cs typeface="Oswald Light"/>
            </a:endParaRPr>
          </a:p>
        </p:txBody>
      </p:sp>
      <p:sp>
        <p:nvSpPr>
          <p:cNvPr id="53" name="Slide Number Placeholder 31"/>
          <p:cNvSpPr>
            <a:spLocks noGrp="1"/>
          </p:cNvSpPr>
          <p:nvPr>
            <p:ph type="sldNum" sz="quarter" idx="4"/>
          </p:nvPr>
        </p:nvSpPr>
        <p:spPr>
          <a:xfrm>
            <a:off x="7464631" y="6436734"/>
            <a:ext cx="2311400" cy="365125"/>
          </a:xfrm>
        </p:spPr>
        <p:txBody>
          <a:bodyPr/>
          <a:lstStyle/>
          <a:p>
            <a:r>
              <a:rPr lang="en-US" dirty="0" smtClean="0">
                <a:solidFill>
                  <a:srgbClr val="292929">
                    <a:lumMod val="90000"/>
                    <a:lumOff val="10000"/>
                  </a:srgbClr>
                </a:solidFill>
              </a:rPr>
              <a:t>2</a:t>
            </a:r>
            <a:endParaRPr lang="en-US" dirty="0">
              <a:solidFill>
                <a:srgbClr val="292929">
                  <a:lumMod val="90000"/>
                  <a:lumOff val="10000"/>
                </a:srgbClr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29515" y="2338172"/>
            <a:ext cx="4871135" cy="376141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auto">
          <a:xfrm>
            <a:off x="0" y="0"/>
            <a:ext cx="9906000" cy="1619249"/>
          </a:xfrm>
          <a:prstGeom prst="rect">
            <a:avLst/>
          </a:prstGeom>
          <a:solidFill>
            <a:srgbClr val="3E3E3E"/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endParaRPr lang="en-US" dirty="0" smtClean="0">
              <a:solidFill>
                <a:srgbClr val="7898B3"/>
              </a:solidFill>
            </a:endParaRPr>
          </a:p>
        </p:txBody>
      </p:sp>
      <p:sp>
        <p:nvSpPr>
          <p:cNvPr id="10" name="Rectangle 1"/>
          <p:cNvSpPr txBox="1">
            <a:spLocks noChangeArrowheads="1"/>
          </p:cNvSpPr>
          <p:nvPr/>
        </p:nvSpPr>
        <p:spPr>
          <a:xfrm>
            <a:off x="329515" y="702826"/>
            <a:ext cx="9085952" cy="387798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/>
          <a:p>
            <a:pPr defTabSz="728663" eaLnBrk="0" hangingPunct="0">
              <a:lnSpc>
                <a:spcPct val="95000"/>
              </a:lnSpc>
              <a:defRPr/>
            </a:pPr>
            <a:r>
              <a:rPr lang="en-GB" altLang="ja-JP" sz="2000" b="0" kern="0" spc="300" dirty="0" smtClean="0">
                <a:solidFill>
                  <a:srgbClr val="255B89">
                    <a:lumMod val="40000"/>
                    <a:lumOff val="60000"/>
                  </a:srgbClr>
                </a:solidFill>
                <a:latin typeface="Adobe Garamond Pro"/>
                <a:ea typeface="+mj-ea"/>
                <a:cs typeface="Adobe Garamond Pro"/>
              </a:rPr>
              <a:t>CONNECTING PARTIAL ASTEROID TRACKLETS</a:t>
            </a:r>
            <a:endParaRPr lang="en-US" altLang="ja-JP" sz="2000" b="0" kern="0" spc="300" dirty="0">
              <a:solidFill>
                <a:srgbClr val="255B89">
                  <a:lumMod val="40000"/>
                  <a:lumOff val="60000"/>
                </a:srgbClr>
              </a:solidFill>
              <a:latin typeface="Adobe Garamond Pro"/>
              <a:ea typeface="+mj-ea"/>
              <a:cs typeface="Adobe Garamond Pro"/>
            </a:endParaRPr>
          </a:p>
        </p:txBody>
      </p:sp>
      <p:sp>
        <p:nvSpPr>
          <p:cNvPr id="11" name="Rectangle 1"/>
          <p:cNvSpPr txBox="1">
            <a:spLocks noChangeArrowheads="1"/>
          </p:cNvSpPr>
          <p:nvPr/>
        </p:nvSpPr>
        <p:spPr>
          <a:xfrm>
            <a:off x="329515" y="412750"/>
            <a:ext cx="8678832" cy="387798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/>
          <a:p>
            <a:pPr defTabSz="728663" eaLnBrk="0" hangingPunct="0">
              <a:lnSpc>
                <a:spcPct val="70000"/>
              </a:lnSpc>
              <a:defRPr/>
            </a:pPr>
            <a:r>
              <a:rPr lang="en-US" altLang="ja-JP" sz="4400" b="0" kern="0" dirty="0" smtClean="0">
                <a:solidFill>
                  <a:srgbClr val="FFFFFF"/>
                </a:solidFill>
                <a:latin typeface="Oswald DemiBold"/>
                <a:ea typeface="+mj-ea"/>
                <a:cs typeface="Oswald DemiBold"/>
              </a:rPr>
              <a:t>MILLIONS OF MISSING ASTEROIDS!</a:t>
            </a:r>
            <a:endParaRPr lang="en-US" altLang="ja-JP" sz="4400" b="0" kern="0" dirty="0">
              <a:solidFill>
                <a:srgbClr val="FFFFFF"/>
              </a:solidFill>
              <a:latin typeface="Oswald DemiBold"/>
              <a:ea typeface="+mj-ea"/>
              <a:cs typeface="Oswald DemiBold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28639939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auto">
          <a:xfrm>
            <a:off x="0" y="0"/>
            <a:ext cx="4190163" cy="6868048"/>
          </a:xfrm>
          <a:prstGeom prst="rect">
            <a:avLst/>
          </a:prstGeom>
          <a:solidFill>
            <a:srgbClr val="3E3E3E"/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endParaRPr lang="en-US" dirty="0" smtClean="0">
              <a:solidFill>
                <a:srgbClr val="7898B3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02218" y="2378565"/>
            <a:ext cx="3703358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69863" indent="-169863">
              <a:buFont typeface="Arial" pitchFamily="34" charset="0"/>
              <a:buChar char="•"/>
            </a:pPr>
            <a:r>
              <a:rPr lang="en-US" sz="2000" b="0" dirty="0" smtClean="0">
                <a:solidFill>
                  <a:srgbClr val="FFFFFF">
                    <a:lumMod val="95000"/>
                  </a:srgbClr>
                </a:solidFill>
                <a:latin typeface="Oswald Light"/>
                <a:cs typeface="Oswald Light"/>
              </a:rPr>
              <a:t> </a:t>
            </a:r>
            <a:r>
              <a:rPr lang="en-US" sz="2000" b="0" dirty="0" smtClean="0">
                <a:solidFill>
                  <a:schemeClr val="accent4">
                    <a:lumMod val="75000"/>
                  </a:schemeClr>
                </a:solidFill>
                <a:latin typeface="Oswald Light"/>
                <a:cs typeface="Oswald Light"/>
              </a:rPr>
              <a:t>High asteroid density </a:t>
            </a:r>
            <a:r>
              <a:rPr lang="en-US" sz="2000" b="0" dirty="0" smtClean="0">
                <a:solidFill>
                  <a:srgbClr val="FFFFFF">
                    <a:lumMod val="95000"/>
                  </a:srgbClr>
                </a:solidFill>
                <a:latin typeface="Oswald Light"/>
                <a:cs typeface="Oswald Light"/>
              </a:rPr>
              <a:t>makes clustering difficult</a:t>
            </a:r>
          </a:p>
          <a:p>
            <a:pPr marL="169863" indent="-169863">
              <a:buFont typeface="Arial" pitchFamily="34" charset="0"/>
              <a:buChar char="•"/>
            </a:pPr>
            <a:endParaRPr lang="en-US" sz="2000" b="0" dirty="0" smtClean="0">
              <a:solidFill>
                <a:srgbClr val="FFFFFF">
                  <a:lumMod val="95000"/>
                </a:srgbClr>
              </a:solidFill>
              <a:latin typeface="Oswald Light"/>
              <a:cs typeface="Oswald Light"/>
            </a:endParaRPr>
          </a:p>
          <a:p>
            <a:pPr marL="169863" indent="-169863">
              <a:buFont typeface="Arial" pitchFamily="34" charset="0"/>
              <a:buChar char="•"/>
            </a:pPr>
            <a:r>
              <a:rPr lang="en-US" sz="2000" b="0" dirty="0" smtClean="0">
                <a:solidFill>
                  <a:srgbClr val="FFFFFF">
                    <a:lumMod val="95000"/>
                  </a:srgbClr>
                </a:solidFill>
                <a:latin typeface="Oswald Light"/>
                <a:cs typeface="Oswald Light"/>
              </a:rPr>
              <a:t> From </a:t>
            </a:r>
            <a:r>
              <a:rPr lang="en-US" sz="2000" b="0" dirty="0" smtClean="0">
                <a:solidFill>
                  <a:srgbClr val="FFFFFF">
                    <a:lumMod val="95000"/>
                  </a:srgbClr>
                </a:solidFill>
                <a:latin typeface="Oswald Light"/>
                <a:cs typeface="Oswald Light"/>
              </a:rPr>
              <a:t>Earth, asteroids trajectories are </a:t>
            </a:r>
            <a:r>
              <a:rPr lang="en-US" sz="2000" b="0" dirty="0" smtClean="0">
                <a:solidFill>
                  <a:schemeClr val="accent4">
                    <a:lumMod val="75000"/>
                  </a:schemeClr>
                </a:solidFill>
                <a:latin typeface="Oswald Light"/>
                <a:cs typeface="Oswald Light"/>
              </a:rPr>
              <a:t>highly non-linear</a:t>
            </a:r>
          </a:p>
          <a:p>
            <a:pPr marL="169863" indent="-169863">
              <a:buFont typeface="Arial" pitchFamily="34" charset="0"/>
              <a:buChar char="•"/>
            </a:pPr>
            <a:endParaRPr lang="en-US" sz="2000" b="0" dirty="0" smtClean="0">
              <a:solidFill>
                <a:srgbClr val="FFFFFF">
                  <a:lumMod val="95000"/>
                </a:srgbClr>
              </a:solidFill>
              <a:latin typeface="Oswald Light"/>
              <a:cs typeface="Oswald Light"/>
            </a:endParaRPr>
          </a:p>
          <a:p>
            <a:pPr marL="169863" indent="-169863">
              <a:buFont typeface="Arial" pitchFamily="34" charset="0"/>
              <a:buChar char="•"/>
            </a:pPr>
            <a:r>
              <a:rPr lang="en-US" sz="2000" b="0" dirty="0" smtClean="0">
                <a:solidFill>
                  <a:srgbClr val="FFFFFF">
                    <a:lumMod val="95000"/>
                  </a:srgbClr>
                </a:solidFill>
                <a:latin typeface="Oswald Light"/>
                <a:cs typeface="Oswald Light"/>
              </a:rPr>
              <a:t> </a:t>
            </a:r>
            <a:r>
              <a:rPr lang="en-US" sz="2000" b="0" dirty="0" smtClean="0">
                <a:solidFill>
                  <a:schemeClr val="accent4">
                    <a:lumMod val="75000"/>
                  </a:schemeClr>
                </a:solidFill>
                <a:latin typeface="Oswald Light"/>
                <a:cs typeface="Oswald Light"/>
              </a:rPr>
              <a:t>Missing </a:t>
            </a:r>
            <a:r>
              <a:rPr lang="en-US" sz="2000" b="0" dirty="0" smtClean="0">
                <a:solidFill>
                  <a:schemeClr val="accent4">
                    <a:lumMod val="75000"/>
                  </a:schemeClr>
                </a:solidFill>
                <a:latin typeface="Oswald Light"/>
                <a:cs typeface="Oswald Light"/>
              </a:rPr>
              <a:t>data </a:t>
            </a:r>
            <a:r>
              <a:rPr lang="en-US" sz="2000" b="0" dirty="0" smtClean="0">
                <a:solidFill>
                  <a:srgbClr val="FFFFFF">
                    <a:lumMod val="95000"/>
                  </a:srgbClr>
                </a:solidFill>
                <a:latin typeface="Oswald Light"/>
                <a:cs typeface="Oswald Light"/>
              </a:rPr>
              <a:t>(cannot tell asteroid movement/velocity in the z direction)</a:t>
            </a:r>
          </a:p>
          <a:p>
            <a:pPr marL="169863" indent="-169863">
              <a:buFont typeface="Arial" pitchFamily="34" charset="0"/>
              <a:buChar char="•"/>
            </a:pPr>
            <a:endParaRPr lang="en-US" sz="2000" b="0" dirty="0" smtClean="0">
              <a:solidFill>
                <a:srgbClr val="FFFFFF">
                  <a:lumMod val="95000"/>
                </a:srgbClr>
              </a:solidFill>
              <a:latin typeface="Oswald Light"/>
              <a:cs typeface="Oswald Light"/>
            </a:endParaRPr>
          </a:p>
          <a:p>
            <a:pPr marL="169863" indent="-169863">
              <a:buFont typeface="Arial" pitchFamily="34" charset="0"/>
              <a:buChar char="•"/>
            </a:pPr>
            <a:r>
              <a:rPr lang="en-US" sz="2000" b="0" dirty="0" smtClean="0">
                <a:solidFill>
                  <a:srgbClr val="FFFFFF">
                    <a:lumMod val="95000"/>
                  </a:srgbClr>
                </a:solidFill>
                <a:latin typeface="Oswald Light"/>
                <a:cs typeface="Oswald Light"/>
              </a:rPr>
              <a:t> Sparse </a:t>
            </a:r>
            <a:r>
              <a:rPr lang="en-US" sz="2000" b="0" dirty="0" smtClean="0">
                <a:solidFill>
                  <a:srgbClr val="FFFFFF">
                    <a:lumMod val="95000"/>
                  </a:srgbClr>
                </a:solidFill>
                <a:latin typeface="Oswald Light"/>
                <a:cs typeface="Oswald Light"/>
              </a:rPr>
              <a:t>observations can be         </a:t>
            </a:r>
            <a:r>
              <a:rPr lang="en-US" sz="2000" b="0" dirty="0" smtClean="0">
                <a:solidFill>
                  <a:schemeClr val="accent4">
                    <a:lumMod val="75000"/>
                  </a:schemeClr>
                </a:solidFill>
                <a:latin typeface="Oswald Light"/>
                <a:cs typeface="Oswald Light"/>
              </a:rPr>
              <a:t>months or years apart</a:t>
            </a:r>
          </a:p>
          <a:p>
            <a:pPr marL="169863" indent="-169863">
              <a:buFont typeface="Arial" pitchFamily="34" charset="0"/>
              <a:buChar char="•"/>
            </a:pPr>
            <a:endParaRPr lang="en-US" sz="2000" b="0" dirty="0" smtClean="0">
              <a:solidFill>
                <a:srgbClr val="FFFFFF">
                  <a:lumMod val="95000"/>
                </a:srgbClr>
              </a:solidFill>
              <a:latin typeface="Oswald Light"/>
              <a:cs typeface="Oswald Light"/>
            </a:endParaRPr>
          </a:p>
          <a:p>
            <a:pPr marL="169863" indent="-169863">
              <a:buFont typeface="Arial" pitchFamily="34" charset="0"/>
              <a:buChar char="•"/>
            </a:pPr>
            <a:r>
              <a:rPr lang="en-US" sz="2000" b="0" dirty="0" smtClean="0">
                <a:solidFill>
                  <a:srgbClr val="FFFFFF">
                    <a:lumMod val="95000"/>
                  </a:srgbClr>
                </a:solidFill>
                <a:latin typeface="Oswald Light"/>
                <a:cs typeface="Oswald Light"/>
              </a:rPr>
              <a:t> </a:t>
            </a:r>
            <a:r>
              <a:rPr lang="en-US" sz="2000" b="0" dirty="0" smtClean="0">
                <a:solidFill>
                  <a:schemeClr val="accent4">
                    <a:lumMod val="75000"/>
                  </a:schemeClr>
                </a:solidFill>
                <a:latin typeface="Oswald Light"/>
                <a:cs typeface="Oswald Light"/>
              </a:rPr>
              <a:t>Brute </a:t>
            </a:r>
            <a:r>
              <a:rPr lang="en-US" sz="2000" b="0" dirty="0" smtClean="0">
                <a:solidFill>
                  <a:schemeClr val="accent4">
                    <a:lumMod val="75000"/>
                  </a:schemeClr>
                </a:solidFill>
                <a:latin typeface="Oswald Light"/>
                <a:cs typeface="Oswald Light"/>
              </a:rPr>
              <a:t>force is impossible </a:t>
            </a:r>
            <a:r>
              <a:rPr lang="en-US" sz="2000" b="0" dirty="0" smtClean="0">
                <a:solidFill>
                  <a:srgbClr val="FFFFFF">
                    <a:lumMod val="95000"/>
                  </a:srgbClr>
                </a:solidFill>
                <a:latin typeface="Oswald Light"/>
                <a:cs typeface="Oswald Light"/>
              </a:rPr>
              <a:t>with 14m observations</a:t>
            </a:r>
            <a:endParaRPr lang="en-US" sz="2000" b="0" dirty="0">
              <a:solidFill>
                <a:srgbClr val="FFFFFF">
                  <a:lumMod val="95000"/>
                </a:srgbClr>
              </a:solidFill>
              <a:latin typeface="Oswald Light"/>
              <a:cs typeface="Oswald Light"/>
            </a:endParaRPr>
          </a:p>
        </p:txBody>
      </p:sp>
      <p:pic>
        <p:nvPicPr>
          <p:cNvPr id="2050" name="Picture 2" descr="C:\Users\ry\Dropbox\GIT\182proj\Presentation\tangent_plane_asteroids.png"/>
          <p:cNvPicPr>
            <a:picLocks noChangeAspect="1" noChangeArrowheads="1"/>
          </p:cNvPicPr>
          <p:nvPr/>
        </p:nvPicPr>
        <p:blipFill>
          <a:blip r:embed="rId2" cstate="print"/>
          <a:srcRect l="6593" t="10417" r="8754" b="8583"/>
          <a:stretch>
            <a:fillRect/>
          </a:stretch>
        </p:blipFill>
        <p:spPr bwMode="auto">
          <a:xfrm>
            <a:off x="4190163" y="1087090"/>
            <a:ext cx="5639637" cy="4796618"/>
          </a:xfrm>
          <a:prstGeom prst="rect">
            <a:avLst/>
          </a:prstGeom>
          <a:noFill/>
        </p:spPr>
      </p:pic>
      <p:sp>
        <p:nvSpPr>
          <p:cNvPr id="9" name="Rectangle 8"/>
          <p:cNvSpPr/>
          <p:nvPr/>
        </p:nvSpPr>
        <p:spPr bwMode="auto">
          <a:xfrm>
            <a:off x="5661024" y="4390569"/>
            <a:ext cx="387351" cy="209854"/>
          </a:xfrm>
          <a:prstGeom prst="rect">
            <a:avLst/>
          </a:prstGeom>
          <a:noFill/>
          <a:ln w="9525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Calibri" pitchFamily="34" charset="0"/>
            </a:endParaRPr>
          </a:p>
        </p:txBody>
      </p:sp>
      <p:cxnSp>
        <p:nvCxnSpPr>
          <p:cNvPr id="11" name="Straight Connector 10"/>
          <p:cNvCxnSpPr/>
          <p:nvPr/>
        </p:nvCxnSpPr>
        <p:spPr bwMode="auto">
          <a:xfrm flipH="1" flipV="1">
            <a:off x="5661024" y="4600423"/>
            <a:ext cx="1940134" cy="814738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" name="Straight Connector 11"/>
          <p:cNvCxnSpPr/>
          <p:nvPr/>
        </p:nvCxnSpPr>
        <p:spPr bwMode="auto">
          <a:xfrm flipH="1">
            <a:off x="5661025" y="4276725"/>
            <a:ext cx="1940130" cy="113844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01155" y="4276725"/>
            <a:ext cx="1952420" cy="1138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7"/>
          <p:cNvSpPr/>
          <p:nvPr/>
        </p:nvSpPr>
        <p:spPr bwMode="auto">
          <a:xfrm>
            <a:off x="7601156" y="4276725"/>
            <a:ext cx="1952419" cy="1138436"/>
          </a:xfrm>
          <a:prstGeom prst="rect">
            <a:avLst/>
          </a:prstGeom>
          <a:noFill/>
          <a:ln w="28575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Calibri" pitchFamily="34" charset="0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9325247" y="4103147"/>
            <a:ext cx="337868" cy="347155"/>
            <a:chOff x="8579989" y="838248"/>
            <a:chExt cx="337868" cy="347155"/>
          </a:xfrm>
        </p:grpSpPr>
        <p:sp>
          <p:nvSpPr>
            <p:cNvPr id="18" name="Oval 17"/>
            <p:cNvSpPr/>
            <p:nvPr/>
          </p:nvSpPr>
          <p:spPr bwMode="auto">
            <a:xfrm>
              <a:off x="8645200" y="900167"/>
              <a:ext cx="248842" cy="248842"/>
            </a:xfrm>
            <a:prstGeom prst="ellipse">
              <a:avLst/>
            </a:prstGeom>
            <a:solidFill>
              <a:schemeClr val="bg1"/>
            </a:solidFill>
            <a:ln w="63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36000" tIns="36000" rIns="36000" bIns="360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Calibri" pitchFamily="34" charset="0"/>
              </a:endParaRPr>
            </a:p>
          </p:txBody>
        </p:sp>
        <p:pic>
          <p:nvPicPr>
            <p:cNvPr id="2052" name="Picture 4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duotone>
                <a:prstClr val="black"/>
                <a:schemeClr val="tx1">
                  <a:tint val="45000"/>
                  <a:satMod val="400000"/>
                </a:schemeClr>
              </a:duotone>
              <a:lum bright="-40000"/>
            </a:blip>
            <a:srcRect/>
            <a:stretch>
              <a:fillRect/>
            </a:stretch>
          </p:blipFill>
          <p:spPr bwMode="auto">
            <a:xfrm>
              <a:off x="8579989" y="838248"/>
              <a:ext cx="337868" cy="347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0" name="Rectangle 19"/>
          <p:cNvSpPr/>
          <p:nvPr/>
        </p:nvSpPr>
        <p:spPr>
          <a:xfrm>
            <a:off x="5271621" y="805686"/>
            <a:ext cx="3775394" cy="338554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algn="ctr"/>
            <a:r>
              <a:rPr lang="en-US" b="0" dirty="0" smtClean="0">
                <a:solidFill>
                  <a:schemeClr val="accent1"/>
                </a:solidFill>
                <a:latin typeface="Oswald Light"/>
              </a:rPr>
              <a:t>Partial asteroid </a:t>
            </a:r>
            <a:r>
              <a:rPr lang="en-US" b="0" dirty="0" err="1" smtClean="0">
                <a:solidFill>
                  <a:schemeClr val="accent1"/>
                </a:solidFill>
                <a:latin typeface="Oswald Light"/>
              </a:rPr>
              <a:t>tracklets</a:t>
            </a:r>
            <a:r>
              <a:rPr lang="en-US" b="0" dirty="0" smtClean="0">
                <a:solidFill>
                  <a:schemeClr val="accent1"/>
                </a:solidFill>
                <a:latin typeface="Oswald Light"/>
              </a:rPr>
              <a:t> (from Earth’s perspective)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1" name="Rectangle 1"/>
          <p:cNvSpPr txBox="1">
            <a:spLocks noChangeArrowheads="1"/>
          </p:cNvSpPr>
          <p:nvPr/>
        </p:nvSpPr>
        <p:spPr>
          <a:xfrm>
            <a:off x="278715" y="667542"/>
            <a:ext cx="4202545" cy="387798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/>
          <a:p>
            <a:pPr defTabSz="728663" eaLnBrk="0" hangingPunct="0">
              <a:lnSpc>
                <a:spcPct val="80000"/>
              </a:lnSpc>
              <a:defRPr/>
            </a:pPr>
            <a:r>
              <a:rPr lang="en-US" altLang="ja-JP" sz="4400" b="0" kern="0" dirty="0" smtClean="0">
                <a:solidFill>
                  <a:srgbClr val="FFFFFF"/>
                </a:solidFill>
                <a:latin typeface="Oswald DemiBold"/>
                <a:ea typeface="+mj-ea"/>
                <a:cs typeface="Oswald DemiBold"/>
              </a:rPr>
              <a:t>A HARD PROBLEM…</a:t>
            </a:r>
            <a:endParaRPr lang="en-US" altLang="ja-JP" sz="4400" b="0" kern="0" dirty="0">
              <a:solidFill>
                <a:srgbClr val="FFFFFF"/>
              </a:solidFill>
              <a:latin typeface="Oswald DemiBold"/>
              <a:ea typeface="+mj-ea"/>
              <a:cs typeface="Oswald DemiBold"/>
            </a:endParaRPr>
          </a:p>
        </p:txBody>
      </p:sp>
      <p:sp>
        <p:nvSpPr>
          <p:cNvPr id="22" name="Slide Number Placeholder 31"/>
          <p:cNvSpPr>
            <a:spLocks noGrp="1"/>
          </p:cNvSpPr>
          <p:nvPr>
            <p:ph type="sldNum" sz="quarter" idx="4"/>
          </p:nvPr>
        </p:nvSpPr>
        <p:spPr>
          <a:xfrm>
            <a:off x="7464631" y="6436734"/>
            <a:ext cx="2311400" cy="365125"/>
          </a:xfrm>
        </p:spPr>
        <p:txBody>
          <a:bodyPr/>
          <a:lstStyle/>
          <a:p>
            <a:r>
              <a:rPr lang="en-US" dirty="0" smtClean="0">
                <a:solidFill>
                  <a:srgbClr val="292929">
                    <a:lumMod val="90000"/>
                    <a:lumOff val="10000"/>
                  </a:srgbClr>
                </a:solidFill>
              </a:rPr>
              <a:t>3</a:t>
            </a:r>
            <a:endParaRPr lang="en-US" dirty="0">
              <a:solidFill>
                <a:srgbClr val="292929">
                  <a:lumMod val="90000"/>
                  <a:lumOff val="1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97253495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auto">
          <a:xfrm>
            <a:off x="0" y="0"/>
            <a:ext cx="4190163" cy="6868048"/>
          </a:xfrm>
          <a:prstGeom prst="rect">
            <a:avLst/>
          </a:prstGeom>
          <a:solidFill>
            <a:srgbClr val="3E3E3E"/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endParaRPr lang="en-US" dirty="0" smtClean="0">
              <a:solidFill>
                <a:srgbClr val="7898B3"/>
              </a:solidFill>
            </a:endParaRPr>
          </a:p>
        </p:txBody>
      </p:sp>
      <p:sp>
        <p:nvSpPr>
          <p:cNvPr id="5" name="Rectangle 1"/>
          <p:cNvSpPr txBox="1">
            <a:spLocks noChangeArrowheads="1"/>
          </p:cNvSpPr>
          <p:nvPr/>
        </p:nvSpPr>
        <p:spPr>
          <a:xfrm>
            <a:off x="278715" y="667542"/>
            <a:ext cx="4202545" cy="387798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/>
          <a:p>
            <a:pPr defTabSz="728663" eaLnBrk="0" hangingPunct="0">
              <a:lnSpc>
                <a:spcPct val="80000"/>
              </a:lnSpc>
              <a:defRPr/>
            </a:pPr>
            <a:r>
              <a:rPr lang="en-US" altLang="ja-JP" sz="4400" b="0" kern="0" dirty="0" smtClean="0">
                <a:solidFill>
                  <a:srgbClr val="FFFFFF"/>
                </a:solidFill>
                <a:latin typeface="Oswald DemiBold"/>
                <a:ea typeface="+mj-ea"/>
                <a:cs typeface="Oswald DemiBold"/>
              </a:rPr>
              <a:t>PROPOSED</a:t>
            </a:r>
          </a:p>
          <a:p>
            <a:pPr defTabSz="728663" eaLnBrk="0" hangingPunct="0">
              <a:lnSpc>
                <a:spcPct val="80000"/>
              </a:lnSpc>
              <a:defRPr/>
            </a:pPr>
            <a:r>
              <a:rPr lang="en-US" altLang="ja-JP" sz="4400" b="0" kern="0" dirty="0" smtClean="0">
                <a:solidFill>
                  <a:srgbClr val="FFFFFF"/>
                </a:solidFill>
                <a:latin typeface="Oswald DemiBold"/>
                <a:ea typeface="+mj-ea"/>
                <a:cs typeface="Oswald DemiBold"/>
              </a:rPr>
              <a:t>SOLUTION</a:t>
            </a:r>
            <a:endParaRPr lang="en-US" altLang="ja-JP" sz="4400" b="0" kern="0" dirty="0">
              <a:solidFill>
                <a:srgbClr val="FFFFFF"/>
              </a:solidFill>
              <a:latin typeface="Oswald DemiBold"/>
              <a:ea typeface="+mj-ea"/>
              <a:cs typeface="Oswald DemiBold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08568" y="3308350"/>
            <a:ext cx="3703358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69863" indent="-169863">
              <a:buFont typeface="Arial" pitchFamily="34" charset="0"/>
              <a:buChar char="•"/>
            </a:pPr>
            <a:r>
              <a:rPr lang="en-US" sz="2400" b="0" dirty="0" smtClean="0">
                <a:solidFill>
                  <a:srgbClr val="FFFFFF">
                    <a:lumMod val="95000"/>
                  </a:srgbClr>
                </a:solidFill>
                <a:latin typeface="Oswald Light"/>
                <a:cs typeface="Oswald Light"/>
              </a:rPr>
              <a:t> When we apply a </a:t>
            </a:r>
            <a:r>
              <a:rPr lang="en-US" sz="2400" b="0" dirty="0" smtClean="0">
                <a:solidFill>
                  <a:schemeClr val="accent4">
                    <a:lumMod val="75000"/>
                  </a:schemeClr>
                </a:solidFill>
                <a:latin typeface="Oswald Light"/>
                <a:cs typeface="Oswald Light"/>
              </a:rPr>
              <a:t>heliocentric transformer</a:t>
            </a:r>
            <a:r>
              <a:rPr lang="en-US" sz="2400" b="0" dirty="0" smtClean="0">
                <a:solidFill>
                  <a:srgbClr val="FFFFFF">
                    <a:lumMod val="95000"/>
                  </a:srgbClr>
                </a:solidFill>
                <a:latin typeface="Oswald Light"/>
                <a:cs typeface="Oswald Light"/>
              </a:rPr>
              <a:t>, the trajectories become clear!</a:t>
            </a:r>
            <a:endParaRPr lang="en-US" sz="2400" b="0" dirty="0" smtClean="0">
              <a:solidFill>
                <a:schemeClr val="accent4">
                  <a:lumMod val="75000"/>
                </a:schemeClr>
              </a:solidFill>
              <a:latin typeface="Oswald Light"/>
              <a:cs typeface="Oswald Light"/>
            </a:endParaRPr>
          </a:p>
          <a:p>
            <a:pPr marL="169863" indent="-169863">
              <a:buFont typeface="Arial" pitchFamily="34" charset="0"/>
              <a:buChar char="•"/>
            </a:pPr>
            <a:endParaRPr lang="en-US" sz="2400" b="0" dirty="0" smtClean="0">
              <a:solidFill>
                <a:srgbClr val="FFFFFF">
                  <a:lumMod val="95000"/>
                </a:srgbClr>
              </a:solidFill>
              <a:latin typeface="Oswald Light"/>
              <a:cs typeface="Oswald Light"/>
            </a:endParaRPr>
          </a:p>
          <a:p>
            <a:pPr marL="169863" indent="-169863">
              <a:buFont typeface="Arial" pitchFamily="34" charset="0"/>
              <a:buChar char="•"/>
            </a:pPr>
            <a:r>
              <a:rPr lang="en-US" sz="2400" b="0" dirty="0" smtClean="0">
                <a:solidFill>
                  <a:srgbClr val="FFFFFF">
                    <a:lumMod val="95000"/>
                  </a:srgbClr>
                </a:solidFill>
                <a:latin typeface="Oswald Light"/>
                <a:cs typeface="Oswald Light"/>
              </a:rPr>
              <a:t>Similar to applying </a:t>
            </a:r>
            <a:r>
              <a:rPr lang="en-US" sz="2400" b="0" dirty="0" smtClean="0">
                <a:solidFill>
                  <a:schemeClr val="accent4">
                    <a:lumMod val="75000"/>
                  </a:schemeClr>
                </a:solidFill>
                <a:latin typeface="Oswald Light"/>
                <a:cs typeface="Oswald Light"/>
              </a:rPr>
              <a:t>the kernel trick in 3-dimensional space</a:t>
            </a:r>
          </a:p>
          <a:p>
            <a:pPr marL="169863" indent="-169863">
              <a:buFont typeface="Arial" pitchFamily="34" charset="0"/>
              <a:buChar char="•"/>
            </a:pPr>
            <a:endParaRPr lang="en-US" sz="2400" b="0" dirty="0" smtClean="0">
              <a:solidFill>
                <a:schemeClr val="accent4">
                  <a:lumMod val="75000"/>
                </a:schemeClr>
              </a:solidFill>
              <a:latin typeface="Oswald Light"/>
              <a:cs typeface="Oswald Light"/>
            </a:endParaRPr>
          </a:p>
          <a:p>
            <a:pPr marL="169863" indent="-169863">
              <a:buFont typeface="Arial" pitchFamily="34" charset="0"/>
              <a:buChar char="•"/>
            </a:pPr>
            <a:r>
              <a:rPr lang="en-US" sz="2400" b="0" dirty="0" smtClean="0">
                <a:solidFill>
                  <a:srgbClr val="FFFFFF">
                    <a:lumMod val="95000"/>
                  </a:srgbClr>
                </a:solidFill>
                <a:latin typeface="Oswald Light"/>
                <a:cs typeface="Oswald Light"/>
              </a:rPr>
              <a:t>Can then set a </a:t>
            </a:r>
            <a:r>
              <a:rPr lang="en-US" sz="2400" b="0" dirty="0" smtClean="0">
                <a:solidFill>
                  <a:schemeClr val="accent4">
                    <a:lumMod val="75000"/>
                  </a:schemeClr>
                </a:solidFill>
                <a:latin typeface="Oswald Light"/>
                <a:cs typeface="Oswald Light"/>
              </a:rPr>
              <a:t>‘focal distance’ </a:t>
            </a:r>
            <a:r>
              <a:rPr lang="en-US" sz="2400" b="0" dirty="0" smtClean="0">
                <a:solidFill>
                  <a:srgbClr val="FFFFFF">
                    <a:lumMod val="95000"/>
                  </a:srgbClr>
                </a:solidFill>
                <a:latin typeface="Oswald Light"/>
                <a:cs typeface="Oswald Light"/>
              </a:rPr>
              <a:t>by inferring z-distance</a:t>
            </a:r>
            <a:endParaRPr lang="en-US" sz="2400" b="0" dirty="0">
              <a:solidFill>
                <a:srgbClr val="FFFFFF">
                  <a:lumMod val="95000"/>
                </a:srgbClr>
              </a:solidFill>
              <a:latin typeface="Oswald Light"/>
              <a:cs typeface="Oswald Light"/>
            </a:endParaRPr>
          </a:p>
        </p:txBody>
      </p:sp>
      <p:pic>
        <p:nvPicPr>
          <p:cNvPr id="3074" name="Picture 2" descr="C:\Users\ry\Dropbox\GIT\182proj\Presentation\helio.png"/>
          <p:cNvPicPr>
            <a:picLocks noChangeAspect="1" noChangeArrowheads="1"/>
          </p:cNvPicPr>
          <p:nvPr/>
        </p:nvPicPr>
        <p:blipFill>
          <a:blip r:embed="rId2" cstate="print"/>
          <a:srcRect l="7185" t="9639" r="7704" b="8111"/>
          <a:stretch>
            <a:fillRect/>
          </a:stretch>
        </p:blipFill>
        <p:spPr bwMode="auto">
          <a:xfrm>
            <a:off x="4190163" y="1122552"/>
            <a:ext cx="5715837" cy="4909948"/>
          </a:xfrm>
          <a:prstGeom prst="rect">
            <a:avLst/>
          </a:prstGeom>
          <a:noFill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03297" y="4240748"/>
            <a:ext cx="1805542" cy="11113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Rectangle 10"/>
          <p:cNvSpPr/>
          <p:nvPr/>
        </p:nvSpPr>
        <p:spPr bwMode="auto">
          <a:xfrm>
            <a:off x="5403297" y="4240748"/>
            <a:ext cx="1835703" cy="1111394"/>
          </a:xfrm>
          <a:prstGeom prst="rect">
            <a:avLst/>
          </a:prstGeom>
          <a:noFill/>
          <a:ln w="28575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Calibri" pitchFamily="34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8813800" y="3741122"/>
            <a:ext cx="387351" cy="209854"/>
          </a:xfrm>
          <a:prstGeom prst="rect">
            <a:avLst/>
          </a:prstGeom>
          <a:noFill/>
          <a:ln w="9525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Calibri" pitchFamily="34" charset="0"/>
            </a:endParaRPr>
          </a:p>
        </p:txBody>
      </p:sp>
      <p:cxnSp>
        <p:nvCxnSpPr>
          <p:cNvPr id="16" name="Straight Connector 15"/>
          <p:cNvCxnSpPr/>
          <p:nvPr/>
        </p:nvCxnSpPr>
        <p:spPr bwMode="auto">
          <a:xfrm flipH="1">
            <a:off x="7239000" y="3950976"/>
            <a:ext cx="1962151" cy="1401166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0" name="Straight Connector 19"/>
          <p:cNvCxnSpPr/>
          <p:nvPr/>
        </p:nvCxnSpPr>
        <p:spPr bwMode="auto">
          <a:xfrm flipH="1">
            <a:off x="5403297" y="3741122"/>
            <a:ext cx="3410504" cy="499626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31" name="Group 30"/>
          <p:cNvGrpSpPr/>
          <p:nvPr/>
        </p:nvGrpSpPr>
        <p:grpSpPr>
          <a:xfrm>
            <a:off x="5234363" y="4082516"/>
            <a:ext cx="337868" cy="347155"/>
            <a:chOff x="8579989" y="838248"/>
            <a:chExt cx="337868" cy="347155"/>
          </a:xfrm>
        </p:grpSpPr>
        <p:sp>
          <p:nvSpPr>
            <p:cNvPr id="32" name="Oval 31"/>
            <p:cNvSpPr/>
            <p:nvPr/>
          </p:nvSpPr>
          <p:spPr bwMode="auto">
            <a:xfrm>
              <a:off x="8645200" y="900167"/>
              <a:ext cx="248842" cy="248842"/>
            </a:xfrm>
            <a:prstGeom prst="ellipse">
              <a:avLst/>
            </a:prstGeom>
            <a:solidFill>
              <a:schemeClr val="bg1"/>
            </a:solidFill>
            <a:ln w="63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36000" tIns="36000" rIns="36000" bIns="360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Calibri" pitchFamily="34" charset="0"/>
              </a:endParaRPr>
            </a:p>
          </p:txBody>
        </p:sp>
        <p:pic>
          <p:nvPicPr>
            <p:cNvPr id="33" name="Picture 4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duotone>
                <a:prstClr val="black"/>
                <a:schemeClr val="tx1">
                  <a:tint val="45000"/>
                  <a:satMod val="400000"/>
                </a:schemeClr>
              </a:duotone>
              <a:lum bright="-40000"/>
            </a:blip>
            <a:srcRect/>
            <a:stretch>
              <a:fillRect/>
            </a:stretch>
          </p:blipFill>
          <p:spPr bwMode="auto">
            <a:xfrm>
              <a:off x="8579989" y="838248"/>
              <a:ext cx="337868" cy="347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34" name="Rectangle 33"/>
          <p:cNvSpPr/>
          <p:nvPr/>
        </p:nvSpPr>
        <p:spPr>
          <a:xfrm>
            <a:off x="5190672" y="805686"/>
            <a:ext cx="3937296" cy="338554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algn="ctr"/>
            <a:r>
              <a:rPr lang="en-US" b="0" dirty="0" smtClean="0">
                <a:solidFill>
                  <a:schemeClr val="accent1"/>
                </a:solidFill>
                <a:latin typeface="Oswald Light"/>
              </a:rPr>
              <a:t>Partial asteroid </a:t>
            </a:r>
            <a:r>
              <a:rPr lang="en-US" b="0" dirty="0" err="1" smtClean="0">
                <a:solidFill>
                  <a:schemeClr val="accent1"/>
                </a:solidFill>
                <a:latin typeface="Oswald Light"/>
              </a:rPr>
              <a:t>tracklets</a:t>
            </a:r>
            <a:r>
              <a:rPr lang="en-US" b="0" dirty="0" smtClean="0">
                <a:solidFill>
                  <a:schemeClr val="accent1"/>
                </a:solidFill>
                <a:latin typeface="Oswald Light"/>
              </a:rPr>
              <a:t> (from the Sun’s perspective)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5" name="Slide Number Placeholder 31"/>
          <p:cNvSpPr>
            <a:spLocks noGrp="1"/>
          </p:cNvSpPr>
          <p:nvPr>
            <p:ph type="sldNum" sz="quarter" idx="4"/>
          </p:nvPr>
        </p:nvSpPr>
        <p:spPr>
          <a:xfrm>
            <a:off x="7464631" y="6436734"/>
            <a:ext cx="2311400" cy="365125"/>
          </a:xfrm>
        </p:spPr>
        <p:txBody>
          <a:bodyPr/>
          <a:lstStyle/>
          <a:p>
            <a:r>
              <a:rPr lang="en-US" dirty="0" smtClean="0">
                <a:solidFill>
                  <a:srgbClr val="292929">
                    <a:lumMod val="90000"/>
                    <a:lumOff val="10000"/>
                  </a:srgbClr>
                </a:solidFill>
              </a:rPr>
              <a:t>4</a:t>
            </a:r>
            <a:endParaRPr lang="en-US" dirty="0">
              <a:solidFill>
                <a:srgbClr val="292929">
                  <a:lumMod val="90000"/>
                  <a:lumOff val="1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97253495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ry\Dropbox\GIT\182proj\Presentation\lens_zdot-7.5e-03.png"/>
          <p:cNvPicPr>
            <a:picLocks noChangeAspect="1" noChangeArrowheads="1"/>
          </p:cNvPicPr>
          <p:nvPr/>
        </p:nvPicPr>
        <p:blipFill>
          <a:blip r:embed="rId2" cstate="print"/>
          <a:srcRect b="7141"/>
          <a:stretch>
            <a:fillRect/>
          </a:stretch>
        </p:blipFill>
        <p:spPr bwMode="auto">
          <a:xfrm>
            <a:off x="942976" y="238125"/>
            <a:ext cx="8020050" cy="6619875"/>
          </a:xfrm>
          <a:prstGeom prst="rect">
            <a:avLst/>
          </a:prstGeom>
          <a:noFill/>
        </p:spPr>
      </p:pic>
      <p:sp>
        <p:nvSpPr>
          <p:cNvPr id="12" name="Rectangle 1"/>
          <p:cNvSpPr txBox="1">
            <a:spLocks noChangeArrowheads="1"/>
          </p:cNvSpPr>
          <p:nvPr/>
        </p:nvSpPr>
        <p:spPr>
          <a:xfrm>
            <a:off x="329515" y="412750"/>
            <a:ext cx="7176185" cy="387798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/>
          <a:p>
            <a:pPr defTabSz="728663" eaLnBrk="0" hangingPunct="0">
              <a:lnSpc>
                <a:spcPct val="70000"/>
              </a:lnSpc>
              <a:defRPr/>
            </a:pPr>
            <a:r>
              <a:rPr lang="en-US" altLang="ja-JP" sz="4000" b="0" kern="0" dirty="0" smtClean="0">
                <a:solidFill>
                  <a:srgbClr val="292929">
                    <a:lumMod val="75000"/>
                    <a:lumOff val="25000"/>
                  </a:srgbClr>
                </a:solidFill>
                <a:latin typeface="Oswald DemiBold"/>
                <a:ea typeface="+mj-ea"/>
                <a:cs typeface="Oswald DemiBold"/>
              </a:rPr>
              <a:t>THE VIEW FROM THE SUN</a:t>
            </a:r>
            <a:endParaRPr lang="en-US" altLang="ja-JP" sz="4000" b="0" kern="0" dirty="0">
              <a:solidFill>
                <a:srgbClr val="292929">
                  <a:lumMod val="75000"/>
                  <a:lumOff val="25000"/>
                </a:srgbClr>
              </a:solidFill>
              <a:latin typeface="Oswald DemiBold"/>
              <a:ea typeface="+mj-ea"/>
              <a:cs typeface="Oswald DemiBold"/>
            </a:endParaRPr>
          </a:p>
        </p:txBody>
      </p:sp>
      <p:sp>
        <p:nvSpPr>
          <p:cNvPr id="5" name="Rounded Rectangle 4"/>
          <p:cNvSpPr/>
          <p:nvPr/>
        </p:nvSpPr>
        <p:spPr bwMode="auto">
          <a:xfrm>
            <a:off x="4819649" y="1419224"/>
            <a:ext cx="466725" cy="447675"/>
          </a:xfrm>
          <a:prstGeom prst="roundRect">
            <a:avLst/>
          </a:prstGeom>
          <a:noFill/>
          <a:ln w="381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Calibri" pitchFamily="34" charset="0"/>
            </a:endParaRPr>
          </a:p>
        </p:txBody>
      </p:sp>
      <p:sp>
        <p:nvSpPr>
          <p:cNvPr id="6" name="Slide Number Placeholder 31"/>
          <p:cNvSpPr>
            <a:spLocks noGrp="1"/>
          </p:cNvSpPr>
          <p:nvPr>
            <p:ph type="sldNum" sz="quarter" idx="4"/>
          </p:nvPr>
        </p:nvSpPr>
        <p:spPr>
          <a:xfrm>
            <a:off x="7464631" y="6436734"/>
            <a:ext cx="2311400" cy="365125"/>
          </a:xfrm>
        </p:spPr>
        <p:txBody>
          <a:bodyPr/>
          <a:lstStyle/>
          <a:p>
            <a:endParaRPr lang="en-US" dirty="0">
              <a:solidFill>
                <a:srgbClr val="292929">
                  <a:lumMod val="90000"/>
                  <a:lumOff val="1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97253495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8" descr="C:\Users\ry\Dropbox\GIT\182proj\Presentation\lens_zdot-5.0e-03.png"/>
          <p:cNvPicPr>
            <a:picLocks noChangeAspect="1" noChangeArrowheads="1"/>
          </p:cNvPicPr>
          <p:nvPr/>
        </p:nvPicPr>
        <p:blipFill>
          <a:blip r:embed="rId2" cstate="print"/>
          <a:srcRect b="7141"/>
          <a:stretch>
            <a:fillRect/>
          </a:stretch>
        </p:blipFill>
        <p:spPr bwMode="auto">
          <a:xfrm>
            <a:off x="942976" y="238125"/>
            <a:ext cx="8020050" cy="6619875"/>
          </a:xfrm>
          <a:prstGeom prst="rect">
            <a:avLst/>
          </a:prstGeom>
          <a:noFill/>
        </p:spPr>
      </p:pic>
      <p:sp>
        <p:nvSpPr>
          <p:cNvPr id="12" name="Rectangle 1"/>
          <p:cNvSpPr txBox="1">
            <a:spLocks noChangeArrowheads="1"/>
          </p:cNvSpPr>
          <p:nvPr/>
        </p:nvSpPr>
        <p:spPr>
          <a:xfrm>
            <a:off x="329515" y="412750"/>
            <a:ext cx="7176185" cy="387798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/>
          <a:p>
            <a:pPr defTabSz="728663" eaLnBrk="0" hangingPunct="0">
              <a:lnSpc>
                <a:spcPct val="70000"/>
              </a:lnSpc>
              <a:defRPr/>
            </a:pPr>
            <a:r>
              <a:rPr lang="en-US" altLang="ja-JP" sz="4000" b="0" kern="0" dirty="0" smtClean="0">
                <a:solidFill>
                  <a:srgbClr val="292929">
                    <a:lumMod val="75000"/>
                    <a:lumOff val="25000"/>
                  </a:srgbClr>
                </a:solidFill>
                <a:latin typeface="Oswald DemiBold"/>
                <a:ea typeface="+mj-ea"/>
                <a:cs typeface="Oswald DemiBold"/>
              </a:rPr>
              <a:t>THE VIEW FROM THE SUN</a:t>
            </a:r>
            <a:endParaRPr lang="en-US" altLang="ja-JP" sz="4000" b="0" kern="0" dirty="0">
              <a:solidFill>
                <a:srgbClr val="292929">
                  <a:lumMod val="75000"/>
                  <a:lumOff val="25000"/>
                </a:srgbClr>
              </a:solidFill>
              <a:latin typeface="Oswald DemiBold"/>
              <a:ea typeface="+mj-ea"/>
              <a:cs typeface="Oswald DemiBold"/>
            </a:endParaRPr>
          </a:p>
        </p:txBody>
      </p:sp>
      <p:sp>
        <p:nvSpPr>
          <p:cNvPr id="5" name="Rounded Rectangle 4"/>
          <p:cNvSpPr/>
          <p:nvPr/>
        </p:nvSpPr>
        <p:spPr bwMode="auto">
          <a:xfrm>
            <a:off x="4952999" y="1552574"/>
            <a:ext cx="466725" cy="447675"/>
          </a:xfrm>
          <a:prstGeom prst="roundRect">
            <a:avLst/>
          </a:prstGeom>
          <a:noFill/>
          <a:ln w="381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97253495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7" descr="C:\Users\ry\Dropbox\GIT\182proj\Presentation\lens_zdot-2.5e-03.png"/>
          <p:cNvPicPr>
            <a:picLocks noChangeAspect="1" noChangeArrowheads="1"/>
          </p:cNvPicPr>
          <p:nvPr/>
        </p:nvPicPr>
        <p:blipFill>
          <a:blip r:embed="rId2" cstate="print"/>
          <a:srcRect b="7141"/>
          <a:stretch>
            <a:fillRect/>
          </a:stretch>
        </p:blipFill>
        <p:spPr bwMode="auto">
          <a:xfrm>
            <a:off x="942976" y="238125"/>
            <a:ext cx="8020050" cy="6619875"/>
          </a:xfrm>
          <a:prstGeom prst="rect">
            <a:avLst/>
          </a:prstGeom>
          <a:noFill/>
        </p:spPr>
      </p:pic>
      <p:sp>
        <p:nvSpPr>
          <p:cNvPr id="12" name="Rectangle 1"/>
          <p:cNvSpPr txBox="1">
            <a:spLocks noChangeArrowheads="1"/>
          </p:cNvSpPr>
          <p:nvPr/>
        </p:nvSpPr>
        <p:spPr>
          <a:xfrm>
            <a:off x="329515" y="412750"/>
            <a:ext cx="7176185" cy="387798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/>
          <a:p>
            <a:pPr defTabSz="728663" eaLnBrk="0" hangingPunct="0">
              <a:lnSpc>
                <a:spcPct val="70000"/>
              </a:lnSpc>
              <a:defRPr/>
            </a:pPr>
            <a:r>
              <a:rPr lang="en-US" altLang="ja-JP" sz="4000" b="0" kern="0" dirty="0" smtClean="0">
                <a:solidFill>
                  <a:srgbClr val="292929">
                    <a:lumMod val="75000"/>
                    <a:lumOff val="25000"/>
                  </a:srgbClr>
                </a:solidFill>
                <a:latin typeface="Oswald DemiBold"/>
                <a:ea typeface="+mj-ea"/>
                <a:cs typeface="Oswald DemiBold"/>
              </a:rPr>
              <a:t>THE VIEW FROM THE SUN</a:t>
            </a:r>
            <a:endParaRPr lang="en-US" altLang="ja-JP" sz="4000" b="0" kern="0" dirty="0">
              <a:solidFill>
                <a:srgbClr val="292929">
                  <a:lumMod val="75000"/>
                  <a:lumOff val="25000"/>
                </a:srgbClr>
              </a:solidFill>
              <a:latin typeface="Oswald DemiBold"/>
              <a:ea typeface="+mj-ea"/>
              <a:cs typeface="Oswald DemiBold"/>
            </a:endParaRPr>
          </a:p>
        </p:txBody>
      </p:sp>
      <p:sp>
        <p:nvSpPr>
          <p:cNvPr id="5" name="Rounded Rectangle 4"/>
          <p:cNvSpPr/>
          <p:nvPr/>
        </p:nvSpPr>
        <p:spPr bwMode="auto">
          <a:xfrm>
            <a:off x="5114924" y="1685924"/>
            <a:ext cx="466725" cy="447675"/>
          </a:xfrm>
          <a:prstGeom prst="roundRect">
            <a:avLst/>
          </a:prstGeom>
          <a:noFill/>
          <a:ln w="381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97253495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3" descr="C:\Users\ry\Dropbox\GIT\182proj\Presentation\lens_zdot+0.0e00.png"/>
          <p:cNvPicPr>
            <a:picLocks noChangeAspect="1" noChangeArrowheads="1"/>
          </p:cNvPicPr>
          <p:nvPr/>
        </p:nvPicPr>
        <p:blipFill>
          <a:blip r:embed="rId2" cstate="print"/>
          <a:srcRect b="7141"/>
          <a:stretch>
            <a:fillRect/>
          </a:stretch>
        </p:blipFill>
        <p:spPr bwMode="auto">
          <a:xfrm>
            <a:off x="942976" y="238125"/>
            <a:ext cx="8020050" cy="6619875"/>
          </a:xfrm>
          <a:prstGeom prst="rect">
            <a:avLst/>
          </a:prstGeom>
          <a:noFill/>
        </p:spPr>
      </p:pic>
      <p:sp>
        <p:nvSpPr>
          <p:cNvPr id="12" name="Rectangle 1"/>
          <p:cNvSpPr txBox="1">
            <a:spLocks noChangeArrowheads="1"/>
          </p:cNvSpPr>
          <p:nvPr/>
        </p:nvSpPr>
        <p:spPr>
          <a:xfrm>
            <a:off x="329515" y="412750"/>
            <a:ext cx="7176185" cy="387798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/>
          <a:p>
            <a:pPr defTabSz="728663" eaLnBrk="0" hangingPunct="0">
              <a:lnSpc>
                <a:spcPct val="70000"/>
              </a:lnSpc>
              <a:defRPr/>
            </a:pPr>
            <a:r>
              <a:rPr lang="en-US" altLang="ja-JP" sz="4000" b="0" kern="0" dirty="0" smtClean="0">
                <a:solidFill>
                  <a:srgbClr val="292929">
                    <a:lumMod val="75000"/>
                    <a:lumOff val="25000"/>
                  </a:srgbClr>
                </a:solidFill>
                <a:latin typeface="Oswald DemiBold"/>
                <a:ea typeface="+mj-ea"/>
                <a:cs typeface="Oswald DemiBold"/>
              </a:rPr>
              <a:t>THE VIEW FROM THE SUN</a:t>
            </a:r>
            <a:endParaRPr lang="en-US" altLang="ja-JP" sz="4000" b="0" kern="0" dirty="0">
              <a:solidFill>
                <a:srgbClr val="292929">
                  <a:lumMod val="75000"/>
                  <a:lumOff val="25000"/>
                </a:srgbClr>
              </a:solidFill>
              <a:latin typeface="Oswald DemiBold"/>
              <a:ea typeface="+mj-ea"/>
              <a:cs typeface="Oswald DemiBold"/>
            </a:endParaRPr>
          </a:p>
        </p:txBody>
      </p:sp>
      <p:sp>
        <p:nvSpPr>
          <p:cNvPr id="5" name="Rounded Rectangle 4"/>
          <p:cNvSpPr/>
          <p:nvPr/>
        </p:nvSpPr>
        <p:spPr bwMode="auto">
          <a:xfrm>
            <a:off x="5396546" y="1913369"/>
            <a:ext cx="232564" cy="258992"/>
          </a:xfrm>
          <a:prstGeom prst="roundRect">
            <a:avLst/>
          </a:prstGeom>
          <a:noFill/>
          <a:ln w="381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97253495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AGC master">
  <a:themeElements>
    <a:clrScheme name="Custom 4">
      <a:dk1>
        <a:srgbClr val="292929"/>
      </a:dk1>
      <a:lt1>
        <a:srgbClr val="FFFFFF"/>
      </a:lt1>
      <a:dk2>
        <a:srgbClr val="7898B3"/>
      </a:dk2>
      <a:lt2>
        <a:srgbClr val="C8C1BC"/>
      </a:lt2>
      <a:accent1>
        <a:srgbClr val="255B89"/>
      </a:accent1>
      <a:accent2>
        <a:srgbClr val="628986"/>
      </a:accent2>
      <a:accent3>
        <a:srgbClr val="5E7064"/>
      </a:accent3>
      <a:accent4>
        <a:srgbClr val="FCEBCD"/>
      </a:accent4>
      <a:accent5>
        <a:srgbClr val="D19057"/>
      </a:accent5>
      <a:accent6>
        <a:srgbClr val="1F3F89"/>
      </a:accent6>
      <a:hlink>
        <a:srgbClr val="FFFFFF"/>
      </a:hlink>
      <a:folHlink>
        <a:srgbClr val="6CCBED"/>
      </a:folHlink>
    </a:clrScheme>
    <a:fontScheme name="Angles">
      <a:majorFont>
        <a:latin typeface="Franklin Gothic Medium"/>
        <a:ea typeface=""/>
        <a:cs typeface=""/>
        <a:font script="Jpan" typeface="HG創英角ｺﾞｼｯｸUB"/>
        <a:font script="Hang" typeface="돋움"/>
        <a:font script="Hans" typeface="微软雅黑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Jpan" typeface="ＭＳ Ｐゴシック"/>
        <a:font script="Hang" typeface="맑은 고딕"/>
        <a:font script="Hans" typeface="华文隶书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635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36000" tIns="36000" rIns="36000" bIns="3600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Calibri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635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36000" tIns="36000" rIns="36000" bIns="3600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Calibri" pitchFamily="34" charset="0"/>
          </a:defRPr>
        </a:defPPr>
      </a:lstStyle>
    </a:lnDef>
    <a:txDef>
      <a:spPr>
        <a:noFill/>
      </a:spPr>
      <a:bodyPr wrap="none" lIns="0" rIns="0" rtlCol="0">
        <a:noAutofit/>
      </a:bodyPr>
      <a:lstStyle>
        <a:defPPr>
          <a:defRPr sz="1000" b="0" dirty="0" smtClean="0">
            <a:solidFill>
              <a:srgbClr val="5F6062"/>
            </a:solidFill>
            <a:latin typeface="+mn-lt"/>
          </a:defRPr>
        </a:defPPr>
      </a:lstStyle>
    </a:txDef>
  </a:objectDefaults>
  <a:extraClrSchemeLst>
    <a:extraClrScheme>
      <a:clrScheme name="FlysheetAndBody 1">
        <a:dk1>
          <a:srgbClr val="000000"/>
        </a:dk1>
        <a:lt1>
          <a:srgbClr val="FFFFFF"/>
        </a:lt1>
        <a:dk2>
          <a:srgbClr val="7898B3"/>
        </a:dk2>
        <a:lt2>
          <a:srgbClr val="C8C1BC"/>
        </a:lt2>
        <a:accent1>
          <a:srgbClr val="255B89"/>
        </a:accent1>
        <a:accent2>
          <a:srgbClr val="91867E"/>
        </a:accent2>
        <a:accent3>
          <a:srgbClr val="FFFFFF"/>
        </a:accent3>
        <a:accent4>
          <a:srgbClr val="000000"/>
        </a:accent4>
        <a:accent5>
          <a:srgbClr val="ACB5C4"/>
        </a:accent5>
        <a:accent6>
          <a:srgbClr val="837972"/>
        </a:accent6>
        <a:hlink>
          <a:srgbClr val="9D0E2D"/>
        </a:hlink>
        <a:folHlink>
          <a:srgbClr val="6CCBE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FlysheetAndBody 2">
        <a:dk1>
          <a:srgbClr val="C8C1BC"/>
        </a:dk1>
        <a:lt1>
          <a:srgbClr val="FFFFFF"/>
        </a:lt1>
        <a:dk2>
          <a:srgbClr val="003560"/>
        </a:dk2>
        <a:lt2>
          <a:srgbClr val="7898B3"/>
        </a:lt2>
        <a:accent1>
          <a:srgbClr val="255B89"/>
        </a:accent1>
        <a:accent2>
          <a:srgbClr val="91867E"/>
        </a:accent2>
        <a:accent3>
          <a:srgbClr val="AAAEB6"/>
        </a:accent3>
        <a:accent4>
          <a:srgbClr val="DADADA"/>
        </a:accent4>
        <a:accent5>
          <a:srgbClr val="ACB5C4"/>
        </a:accent5>
        <a:accent6>
          <a:srgbClr val="837972"/>
        </a:accent6>
        <a:hlink>
          <a:srgbClr val="9D0E2D"/>
        </a:hlink>
        <a:folHlink>
          <a:srgbClr val="6CCBED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109802</TotalTime>
  <Words>653</Words>
  <Application>Microsoft Office PowerPoint</Application>
  <PresentationFormat>A4 Paper (210x297 mm)</PresentationFormat>
  <Paragraphs>151</Paragraphs>
  <Slides>23</Slides>
  <Notes>4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23</vt:i4>
      </vt:variant>
    </vt:vector>
  </HeadingPairs>
  <TitlesOfParts>
    <vt:vector size="25" baseType="lpstr">
      <vt:lpstr>AGC master</vt:lpstr>
      <vt:lpstr>Custom Design</vt:lpstr>
      <vt:lpstr>Slide 0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Equity Partners Overview</dc:title>
  <dc:creator>Gupta, Sachin</dc:creator>
  <dc:description>None</dc:description>
  <cp:lastModifiedBy>Ryan Janssen</cp:lastModifiedBy>
  <cp:revision>7278</cp:revision>
  <cp:lastPrinted>2013-10-24T18:36:14Z</cp:lastPrinted>
  <dcterms:created xsi:type="dcterms:W3CDTF">2012-04-12T16:01:00Z</dcterms:created>
  <dcterms:modified xsi:type="dcterms:W3CDTF">2017-11-30T05:17:37Z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XPowerLiteLastOptimized">
    <vt:lpwstr>1401021</vt:lpwstr>
  </property>
  <property fmtid="{D5CDD505-2E9C-101B-9397-08002B2CF9AE}" pid="3" name="NXPowerLiteSettings">
    <vt:lpwstr>F7000400038000</vt:lpwstr>
  </property>
  <property fmtid="{D5CDD505-2E9C-101B-9397-08002B2CF9AE}" pid="4" name="NXPowerLiteVersion">
    <vt:lpwstr>D5.0.6</vt:lpwstr>
  </property>
</Properties>
</file>